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6"/>
  </p:notesMasterIdLst>
  <p:sldIdLst>
    <p:sldId id="256" r:id="rId2"/>
    <p:sldId id="257" r:id="rId3"/>
    <p:sldId id="354" r:id="rId4"/>
    <p:sldId id="305" r:id="rId5"/>
    <p:sldId id="318" r:id="rId6"/>
    <p:sldId id="322" r:id="rId7"/>
    <p:sldId id="321" r:id="rId8"/>
    <p:sldId id="307" r:id="rId9"/>
    <p:sldId id="350" r:id="rId10"/>
    <p:sldId id="261" r:id="rId11"/>
    <p:sldId id="320" r:id="rId12"/>
    <p:sldId id="314" r:id="rId13"/>
    <p:sldId id="313" r:id="rId14"/>
    <p:sldId id="311" r:id="rId15"/>
    <p:sldId id="310" r:id="rId16"/>
    <p:sldId id="351" r:id="rId17"/>
    <p:sldId id="309" r:id="rId18"/>
    <p:sldId id="323" r:id="rId19"/>
    <p:sldId id="324" r:id="rId20"/>
    <p:sldId id="325" r:id="rId21"/>
    <p:sldId id="326" r:id="rId22"/>
    <p:sldId id="327" r:id="rId23"/>
    <p:sldId id="328" r:id="rId24"/>
    <p:sldId id="329" r:id="rId25"/>
    <p:sldId id="336" r:id="rId26"/>
    <p:sldId id="337" r:id="rId27"/>
    <p:sldId id="338" r:id="rId28"/>
    <p:sldId id="339" r:id="rId29"/>
    <p:sldId id="346" r:id="rId30"/>
    <p:sldId id="340" r:id="rId31"/>
    <p:sldId id="341" r:id="rId32"/>
    <p:sldId id="347" r:id="rId33"/>
    <p:sldId id="342" r:id="rId34"/>
    <p:sldId id="343" r:id="rId35"/>
    <p:sldId id="331" r:id="rId36"/>
    <p:sldId id="332" r:id="rId37"/>
    <p:sldId id="333" r:id="rId38"/>
    <p:sldId id="334" r:id="rId39"/>
    <p:sldId id="335" r:id="rId40"/>
    <p:sldId id="353" r:id="rId41"/>
    <p:sldId id="349" r:id="rId42"/>
    <p:sldId id="348" r:id="rId43"/>
    <p:sldId id="355" r:id="rId44"/>
    <p:sldId id="315" r:id="rId45"/>
  </p:sldIdLst>
  <p:sldSz cx="9144000" cy="5143500" type="screen16x9"/>
  <p:notesSz cx="6858000" cy="9144000"/>
  <p:embeddedFontLst>
    <p:embeddedFont>
      <p:font typeface="Barlow Semi Condensed" panose="00000506000000000000" pitchFamily="2" charset="0"/>
      <p:regular r:id="rId47"/>
      <p:bold r:id="rId48"/>
      <p:italic r:id="rId49"/>
      <p:boldItalic r:id="rId50"/>
    </p:embeddedFont>
    <p:embeddedFont>
      <p:font typeface="Barlow Semi Condensed Medium" panose="00000606000000000000" pitchFamily="2" charset="0"/>
      <p:regular r:id="rId51"/>
      <p:bold r:id="rId52"/>
      <p:italic r:id="rId53"/>
      <p:boldItalic r:id="rId54"/>
    </p:embeddedFont>
    <p:embeddedFont>
      <p:font typeface="Fjalla One" panose="02000506040000020004" pitchFamily="2" charset="0"/>
      <p:regular r:id="rId55"/>
    </p:embeddedFont>
    <p:embeddedFont>
      <p:font typeface="Roboto Condensed Light" panose="02000000000000000000" pitchFamily="2" charset="0"/>
      <p:regular r:id="rId56"/>
      <p:italic r:id="rId57"/>
    </p:embeddedFont>
    <p:embeddedFont>
      <p:font typeface="UTM American Sans" panose="02040603050506020204" pitchFamily="18" charset="0"/>
      <p:regular r:id="rId58"/>
    </p:embeddedFont>
    <p:embeddedFont>
      <p:font typeface="UTM Swiss Condensed" panose="02000500000000000000" pitchFamily="2"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00" id="{F002411E-FECB-46A4-8BEC-63651C922245}">
          <p14:sldIdLst>
            <p14:sldId id="256"/>
            <p14:sldId id="257"/>
            <p14:sldId id="354"/>
          </p14:sldIdLst>
        </p14:section>
        <p14:section name="Chương 1" id="{57AF6C55-ACC9-42B3-8A8E-587BEAAAA4D5}">
          <p14:sldIdLst>
            <p14:sldId id="305"/>
            <p14:sldId id="318"/>
            <p14:sldId id="322"/>
            <p14:sldId id="321"/>
            <p14:sldId id="307"/>
            <p14:sldId id="350"/>
          </p14:sldIdLst>
        </p14:section>
        <p14:section name="Chương 2" id="{3E33BC35-BF49-413D-9FF0-22D8C883749F}">
          <p14:sldIdLst>
            <p14:sldId id="261"/>
            <p14:sldId id="320"/>
            <p14:sldId id="314"/>
            <p14:sldId id="313"/>
            <p14:sldId id="311"/>
          </p14:sldIdLst>
        </p14:section>
        <p14:section name="Chương 3" id="{AF7A00A2-5840-4116-9B98-8091972B0C59}">
          <p14:sldIdLst>
            <p14:sldId id="310"/>
            <p14:sldId id="351"/>
            <p14:sldId id="309"/>
          </p14:sldIdLst>
        </p14:section>
        <p14:section name="Chương 4" id="{B0ADD3D8-3CD8-4B22-A85D-3C82317BF414}">
          <p14:sldIdLst>
            <p14:sldId id="323"/>
            <p14:sldId id="324"/>
            <p14:sldId id="325"/>
            <p14:sldId id="326"/>
            <p14:sldId id="327"/>
            <p14:sldId id="328"/>
            <p14:sldId id="329"/>
            <p14:sldId id="336"/>
            <p14:sldId id="337"/>
            <p14:sldId id="338"/>
            <p14:sldId id="339"/>
            <p14:sldId id="346"/>
            <p14:sldId id="340"/>
            <p14:sldId id="341"/>
            <p14:sldId id="347"/>
            <p14:sldId id="342"/>
            <p14:sldId id="343"/>
            <p14:sldId id="331"/>
            <p14:sldId id="332"/>
            <p14:sldId id="333"/>
            <p14:sldId id="334"/>
            <p14:sldId id="335"/>
            <p14:sldId id="353"/>
            <p14:sldId id="349"/>
          </p14:sldIdLst>
        </p14:section>
        <p14:section name="Chương 5" id="{9E7C0D77-9DA9-4068-8D01-E34AFFF38ECC}">
          <p14:sldIdLst>
            <p14:sldId id="348"/>
            <p14:sldId id="355"/>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C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161722-3F91-4644-951D-4DEF2527B05E}" v="393" dt="2022-08-19T14:48:11.934"/>
  </p1510:revLst>
</p1510:revInfo>
</file>

<file path=ppt/tableStyles.xml><?xml version="1.0" encoding="utf-8"?>
<a:tblStyleLst xmlns:a="http://schemas.openxmlformats.org/drawingml/2006/main" def="{B10679C0-608A-401B-8879-FE353E12FE52}">
  <a:tblStyle styleId="{B10679C0-608A-401B-8879-FE353E12FE5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autoAdjust="0"/>
    <p:restoredTop sz="93580" autoAdjust="0"/>
  </p:normalViewPr>
  <p:slideViewPr>
    <p:cSldViewPr snapToGrid="0">
      <p:cViewPr>
        <p:scale>
          <a:sx n="100" d="100"/>
          <a:sy n="100" d="100"/>
        </p:scale>
        <p:origin x="420"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635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Làm lại</a:t>
            </a:r>
            <a:endParaRPr/>
          </a:p>
        </p:txBody>
      </p:sp>
    </p:spTree>
    <p:extLst>
      <p:ext uri="{BB962C8B-B14F-4D97-AF65-F5344CB8AC3E}">
        <p14:creationId xmlns:p14="http://schemas.microsoft.com/office/powerpoint/2010/main" val="4050021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Làm lại</a:t>
            </a:r>
            <a:endParaRPr/>
          </a:p>
        </p:txBody>
      </p:sp>
    </p:spTree>
    <p:extLst>
      <p:ext uri="{BB962C8B-B14F-4D97-AF65-F5344CB8AC3E}">
        <p14:creationId xmlns:p14="http://schemas.microsoft.com/office/powerpoint/2010/main" val="2785667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Lại làm</a:t>
            </a:r>
            <a:endParaRPr/>
          </a:p>
        </p:txBody>
      </p:sp>
    </p:spTree>
    <p:extLst>
      <p:ext uri="{BB962C8B-B14F-4D97-AF65-F5344CB8AC3E}">
        <p14:creationId xmlns:p14="http://schemas.microsoft.com/office/powerpoint/2010/main" val="4289155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79273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4671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2767376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2345564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1570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175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318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atin typeface="UTM American Sans" panose="02040603050506020204" pitchFamily="18" charset="0"/>
              </a:defRPr>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UTM Swiss Condensed" panose="02000500000000000000" pitchFamily="2" charset="0"/>
                <a:ea typeface="UTM Swiss Condensed" panose="02000500000000000000" pitchFamily="2" charset="0"/>
                <a:cs typeface="UTM Swiss Condensed" panose="02000500000000000000" pitchFamily="2" charset="0"/>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UTM American Sans" panose="02040603050506020204" pitchFamily="18" charset="0"/>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77" name="Google Shape;177;p5"/>
          <p:cNvSpPr txBox="1">
            <a:spLocks noGrp="1"/>
          </p:cNvSpPr>
          <p:nvPr>
            <p:ph type="subTitle" idx="1"/>
          </p:nvPr>
        </p:nvSpPr>
        <p:spPr>
          <a:xfrm>
            <a:off x="4956048"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8" name="Google Shape;178;p5"/>
          <p:cNvSpPr txBox="1">
            <a:spLocks noGrp="1"/>
          </p:cNvSpPr>
          <p:nvPr>
            <p:ph type="subTitle" idx="2"/>
          </p:nvPr>
        </p:nvSpPr>
        <p:spPr>
          <a:xfrm>
            <a:off x="2093976"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9" name="Google Shape;179;p5"/>
          <p:cNvSpPr txBox="1">
            <a:spLocks noGrp="1"/>
          </p:cNvSpPr>
          <p:nvPr>
            <p:ph type="subTitle" idx="3"/>
          </p:nvPr>
        </p:nvSpPr>
        <p:spPr>
          <a:xfrm>
            <a:off x="4956048" y="2221992"/>
            <a:ext cx="2084700" cy="28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UTM Swiss Condensed" panose="02000500000000000000" pitchFamily="2" charset="0"/>
                <a:ea typeface="UTM Swiss Condensed" panose="02000500000000000000" pitchFamily="2" charset="0"/>
                <a:cs typeface="UTM Swiss Condensed" panose="02000500000000000000" pitchFamily="2" charset="0"/>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0" name="Google Shape;180;p5"/>
          <p:cNvSpPr txBox="1">
            <a:spLocks noGrp="1"/>
          </p:cNvSpPr>
          <p:nvPr>
            <p:ph type="subTitle" idx="4"/>
          </p:nvPr>
        </p:nvSpPr>
        <p:spPr>
          <a:xfrm>
            <a:off x="2093976" y="2203704"/>
            <a:ext cx="2084700" cy="3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UTM Swiss Condensed" panose="02000500000000000000" pitchFamily="2" charset="0"/>
                <a:ea typeface="UTM Swiss Condensed" panose="02000500000000000000" pitchFamily="2" charset="0"/>
                <a:cs typeface="UTM Swiss Condensed" panose="02000500000000000000" pitchFamily="2" charset="0"/>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1" name="Google Shape;181;p5"/>
          <p:cNvSpPr txBox="1">
            <a:spLocks noGrp="1"/>
          </p:cNvSpPr>
          <p:nvPr>
            <p:ph type="title" idx="5" hasCustomPrompt="1"/>
          </p:nvPr>
        </p:nvSpPr>
        <p:spPr>
          <a:xfrm>
            <a:off x="2779776"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atin typeface="UTM American Sans" panose="02040603050506020204" pitchFamily="18" charset="0"/>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2" name="Google Shape;182;p5"/>
          <p:cNvSpPr txBox="1">
            <a:spLocks noGrp="1"/>
          </p:cNvSpPr>
          <p:nvPr>
            <p:ph type="title" idx="6" hasCustomPrompt="1"/>
          </p:nvPr>
        </p:nvSpPr>
        <p:spPr>
          <a:xfrm>
            <a:off x="5641848"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atin typeface="UTM American Sans" panose="02040603050506020204" pitchFamily="18" charset="0"/>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2" name="Google Shape;202;p5"/>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6" name="Google Shape;236;p5"/>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atin typeface="UTM American Sans" panose="02040603050506020204" pitchFamily="18" charset="0"/>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atin typeface="UTM American Sans" panose="02040603050506020204" pitchFamily="18" charset="0"/>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UTM Swiss Condensed" panose="02000500000000000000" pitchFamily="2" charset="0"/>
                <a:ea typeface="UTM Swiss Condensed" panose="02000500000000000000" pitchFamily="2" charset="0"/>
                <a:cs typeface="UTM Swiss Condensed" panose="02000500000000000000" pitchFamily="2" charset="0"/>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UTM Swiss Condensed" panose="02000500000000000000" pitchFamily="2" charset="0"/>
                <a:ea typeface="UTM Swiss Condensed" panose="02000500000000000000" pitchFamily="2" charset="0"/>
                <a:cs typeface="UTM Swiss Condensed" panose="02000500000000000000" pitchFamily="2" charset="0"/>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UTM Swiss Condensed" panose="02000500000000000000" pitchFamily="2" charset="0"/>
                <a:ea typeface="UTM Swiss Condensed" panose="02000500000000000000" pitchFamily="2" charset="0"/>
                <a:cs typeface="UTM Swiss Condensed" panose="02000500000000000000" pitchFamily="2" charset="0"/>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atin typeface="UTM American Sans" panose="02040603050506020204" pitchFamily="18" charset="0"/>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atin typeface="UTM American Sans" panose="02040603050506020204" pitchFamily="18" charset="0"/>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cxnSp>
        <p:nvCxnSpPr>
          <p:cNvPr id="1185" name="Google Shape;1185;p24"/>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9" name="Google Shape;1199;p24"/>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8" r:id="rId4"/>
    <p:sldLayoutId id="2147483660" r:id="rId5"/>
    <p:sldLayoutId id="2147483669" r:id="rId6"/>
    <p:sldLayoutId id="2147483670" r:id="rId7"/>
    <p:sldLayoutId id="2147483673" r:id="rId8"/>
    <p:sldLayoutId id="2147483674" r:id="rId9"/>
    <p:sldLayoutId id="2147483675"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UTM American Sans" panose="02040603050506020204" pitchFamily="18" charset="0"/>
          <a:ea typeface="UTM American Sans" panose="02040603050506020204" pitchFamily="18"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nguyenfoxie27/DKN_QLBH"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884" name="Google Shape;1884;p35"/>
          <p:cNvSpPr txBox="1">
            <a:spLocks noGrp="1"/>
          </p:cNvSpPr>
          <p:nvPr>
            <p:ph type="ctrTitle"/>
          </p:nvPr>
        </p:nvSpPr>
        <p:spPr>
          <a:xfrm>
            <a:off x="4150895" y="1065897"/>
            <a:ext cx="4347423" cy="69148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2">
                    <a:lumMod val="10000"/>
                  </a:schemeClr>
                </a:solidFill>
                <a:latin typeface="UTM Swiss Condensed" panose="02000500000000000000" pitchFamily="2" charset="0"/>
              </a:rPr>
              <a:t>BÁO CÁO ĐỒ ÁN</a:t>
            </a:r>
            <a:endParaRPr sz="2400">
              <a:solidFill>
                <a:schemeClr val="accent2">
                  <a:lumMod val="10000"/>
                </a:schemeClr>
              </a:solidFill>
              <a:latin typeface="UTM Swiss Condensed" panose="02000500000000000000" pitchFamily="2" charset="0"/>
            </a:endParaRPr>
          </a:p>
        </p:txBody>
      </p:sp>
      <p:grpSp>
        <p:nvGrpSpPr>
          <p:cNvPr id="6" name="Group 5">
            <a:extLst>
              <a:ext uri="{FF2B5EF4-FFF2-40B4-BE49-F238E27FC236}">
                <a16:creationId xmlns:a16="http://schemas.microsoft.com/office/drawing/2014/main" id="{F014A45B-4AFC-6D0A-9415-04C44EB8336B}"/>
              </a:ext>
            </a:extLst>
          </p:cNvPr>
          <p:cNvGrpSpPr/>
          <p:nvPr/>
        </p:nvGrpSpPr>
        <p:grpSpPr>
          <a:xfrm>
            <a:off x="196839" y="200023"/>
            <a:ext cx="1711363" cy="627600"/>
            <a:chOff x="196839" y="79703"/>
            <a:chExt cx="1711363" cy="627600"/>
          </a:xfrm>
        </p:grpSpPr>
        <p:pic>
          <p:nvPicPr>
            <p:cNvPr id="3" name="Picture 2" descr="Logo&#10;&#10;Description automatically generated">
              <a:extLst>
                <a:ext uri="{FF2B5EF4-FFF2-40B4-BE49-F238E27FC236}">
                  <a16:creationId xmlns:a16="http://schemas.microsoft.com/office/drawing/2014/main" id="{66483AC4-60FA-BCC7-BDD1-C5F0FC036236}"/>
                </a:ext>
              </a:extLst>
            </p:cNvPr>
            <p:cNvPicPr>
              <a:picLocks noChangeAspect="1"/>
            </p:cNvPicPr>
            <p:nvPr/>
          </p:nvPicPr>
          <p:blipFill>
            <a:blip r:embed="rId3"/>
            <a:stretch>
              <a:fillRect/>
            </a:stretch>
          </p:blipFill>
          <p:spPr>
            <a:xfrm>
              <a:off x="1280602" y="79703"/>
              <a:ext cx="627600" cy="627600"/>
            </a:xfrm>
            <a:prstGeom prst="rect">
              <a:avLst/>
            </a:prstGeom>
          </p:spPr>
        </p:pic>
        <p:pic>
          <p:nvPicPr>
            <p:cNvPr id="5" name="Picture 4" descr="A picture containing text, sign&#10;&#10;Description automatically generated">
              <a:extLst>
                <a:ext uri="{FF2B5EF4-FFF2-40B4-BE49-F238E27FC236}">
                  <a16:creationId xmlns:a16="http://schemas.microsoft.com/office/drawing/2014/main" id="{AFF17F37-0163-C2AF-0037-74271080BE6D}"/>
                </a:ext>
              </a:extLst>
            </p:cNvPr>
            <p:cNvPicPr>
              <a:picLocks noChangeAspect="1"/>
            </p:cNvPicPr>
            <p:nvPr/>
          </p:nvPicPr>
          <p:blipFill>
            <a:blip r:embed="rId4"/>
            <a:stretch>
              <a:fillRect/>
            </a:stretch>
          </p:blipFill>
          <p:spPr>
            <a:xfrm>
              <a:off x="196839" y="119416"/>
              <a:ext cx="1168092" cy="581767"/>
            </a:xfrm>
            <a:prstGeom prst="rect">
              <a:avLst/>
            </a:prstGeom>
          </p:spPr>
        </p:pic>
      </p:grpSp>
      <p:sp>
        <p:nvSpPr>
          <p:cNvPr id="203" name="Google Shape;1884;p35">
            <a:extLst>
              <a:ext uri="{FF2B5EF4-FFF2-40B4-BE49-F238E27FC236}">
                <a16:creationId xmlns:a16="http://schemas.microsoft.com/office/drawing/2014/main" id="{B919CB11-7E1B-1A49-EF76-160658487461}"/>
              </a:ext>
            </a:extLst>
          </p:cNvPr>
          <p:cNvSpPr txBox="1">
            <a:spLocks/>
          </p:cNvSpPr>
          <p:nvPr/>
        </p:nvSpPr>
        <p:spPr>
          <a:xfrm>
            <a:off x="4150896" y="1797802"/>
            <a:ext cx="4347422" cy="1014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UTM American Sans" panose="02040603050506020204" pitchFamily="18" charset="0"/>
                <a:ea typeface="Fjalla One"/>
                <a:cs typeface="Fjalla One"/>
                <a:sym typeface="Fjalla One"/>
              </a:defRPr>
            </a:lvl1pPr>
            <a:lvl2pPr marR="0" lvl="1"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2pPr>
            <a:lvl3pPr marR="0" lvl="2"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3pPr>
            <a:lvl4pPr marR="0" lvl="3"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4pPr>
            <a:lvl5pPr marR="0" lvl="4"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5pPr>
            <a:lvl6pPr marR="0" lvl="5"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6pPr>
            <a:lvl7pPr marR="0" lvl="6"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7pPr>
            <a:lvl8pPr marR="0" lvl="7"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8pPr>
            <a:lvl9pPr marR="0" lvl="8"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9pPr>
          </a:lstStyle>
          <a:p>
            <a:pPr algn="ctr"/>
            <a:r>
              <a:rPr lang="en-US" sz="3200">
                <a:solidFill>
                  <a:schemeClr val="accent2">
                    <a:lumMod val="10000"/>
                  </a:schemeClr>
                </a:solidFill>
              </a:rPr>
              <a:t>XÂY DỰNG WEBSITE </a:t>
            </a:r>
            <a:br>
              <a:rPr lang="en-US" sz="3200">
                <a:solidFill>
                  <a:schemeClr val="accent2">
                    <a:lumMod val="10000"/>
                  </a:schemeClr>
                </a:solidFill>
              </a:rPr>
            </a:br>
            <a:r>
              <a:rPr lang="en-US" sz="3200">
                <a:solidFill>
                  <a:schemeClr val="accent2">
                    <a:lumMod val="10000"/>
                  </a:schemeClr>
                </a:solidFill>
              </a:rPr>
              <a:t>QUẢN LÝ BÁN HÀNG</a:t>
            </a:r>
          </a:p>
        </p:txBody>
      </p:sp>
      <p:sp>
        <p:nvSpPr>
          <p:cNvPr id="204" name="Google Shape;1885;p35">
            <a:extLst>
              <a:ext uri="{FF2B5EF4-FFF2-40B4-BE49-F238E27FC236}">
                <a16:creationId xmlns:a16="http://schemas.microsoft.com/office/drawing/2014/main" id="{01E02B83-8ACC-E3A3-1099-80A86A7176EA}"/>
              </a:ext>
            </a:extLst>
          </p:cNvPr>
          <p:cNvSpPr txBox="1">
            <a:spLocks/>
          </p:cNvSpPr>
          <p:nvPr/>
        </p:nvSpPr>
        <p:spPr>
          <a:xfrm>
            <a:off x="4042612" y="3865557"/>
            <a:ext cx="4491802" cy="55502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UTM Swiss Condensed" panose="02000500000000000000" pitchFamily="2" charset="0"/>
                <a:ea typeface="UTM Swiss Condensed" panose="02000500000000000000" pitchFamily="2" charset="0"/>
                <a:cs typeface="UTM Swiss Condensed" panose="02000500000000000000" pitchFamily="2" charset="0"/>
                <a:sym typeface="Barlow Semi Condensed Medium"/>
              </a:defRPr>
            </a:lvl1pPr>
            <a:lvl2pPr marR="0" lvl="1"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buClr>
                <a:schemeClr val="dk1"/>
              </a:buClr>
              <a:buSzPts val="1100"/>
              <a:buFont typeface="Arial"/>
              <a:buNone/>
            </a:pPr>
            <a:r>
              <a:rPr lang="en-US" sz="2000">
                <a:solidFill>
                  <a:schemeClr val="accent2">
                    <a:lumMod val="10000"/>
                  </a:schemeClr>
                </a:solidFill>
              </a:rPr>
              <a:t>Giảng viên hướng dẫn: ThS. Trần Thanh Nhã</a:t>
            </a:r>
          </a:p>
        </p:txBody>
      </p:sp>
      <p:sp>
        <p:nvSpPr>
          <p:cNvPr id="205" name="Google Shape;1885;p35">
            <a:extLst>
              <a:ext uri="{FF2B5EF4-FFF2-40B4-BE49-F238E27FC236}">
                <a16:creationId xmlns:a16="http://schemas.microsoft.com/office/drawing/2014/main" id="{C5FF79F9-CCA4-69A9-58C3-006BE6AA08DD}"/>
              </a:ext>
            </a:extLst>
          </p:cNvPr>
          <p:cNvSpPr txBox="1">
            <a:spLocks/>
          </p:cNvSpPr>
          <p:nvPr/>
        </p:nvSpPr>
        <p:spPr>
          <a:xfrm>
            <a:off x="4150896" y="3084658"/>
            <a:ext cx="4347422" cy="55502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UTM Swiss Condensed" panose="02000500000000000000" pitchFamily="2" charset="0"/>
                <a:ea typeface="UTM Swiss Condensed" panose="02000500000000000000" pitchFamily="2" charset="0"/>
                <a:cs typeface="UTM Swiss Condensed" panose="02000500000000000000" pitchFamily="2" charset="0"/>
                <a:sym typeface="Barlow Semi Condensed Medium"/>
              </a:defRPr>
            </a:lvl1pPr>
            <a:lvl2pPr marR="0" lvl="1"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pPr algn="ctr">
              <a:buClr>
                <a:schemeClr val="dk1"/>
              </a:buClr>
              <a:buSzPts val="1100"/>
              <a:buFont typeface="Arial"/>
              <a:buNone/>
            </a:pPr>
            <a:r>
              <a:rPr lang="en-US" sz="2000">
                <a:solidFill>
                  <a:schemeClr val="accent2">
                    <a:lumMod val="10000"/>
                  </a:schemeClr>
                </a:solidFill>
              </a:rPr>
              <a:t>Học phần: 2131COMP1044 </a:t>
            </a:r>
          </a:p>
          <a:p>
            <a:pPr algn="ctr">
              <a:buClr>
                <a:schemeClr val="dk1"/>
              </a:buClr>
              <a:buSzPts val="1100"/>
              <a:buFont typeface="Arial"/>
              <a:buNone/>
            </a:pPr>
            <a:r>
              <a:rPr lang="en-US" sz="2000">
                <a:solidFill>
                  <a:schemeClr val="accent2">
                    <a:lumMod val="10000"/>
                  </a:schemeClr>
                </a:solidFill>
              </a:rPr>
              <a:t>Nhập môn Công nghệ phần mềm</a:t>
            </a:r>
          </a:p>
        </p:txBody>
      </p:sp>
      <p:pic>
        <p:nvPicPr>
          <p:cNvPr id="4" name="Picture 3" descr="Logo&#10;&#10;Description automatically generated">
            <a:extLst>
              <a:ext uri="{FF2B5EF4-FFF2-40B4-BE49-F238E27FC236}">
                <a16:creationId xmlns:a16="http://schemas.microsoft.com/office/drawing/2014/main" id="{FB7E589D-E075-71AF-CC62-61FF258E0FD2}"/>
              </a:ext>
            </a:extLst>
          </p:cNvPr>
          <p:cNvPicPr>
            <a:picLocks noChangeAspect="1"/>
          </p:cNvPicPr>
          <p:nvPr/>
        </p:nvPicPr>
        <p:blipFill rotWithShape="1">
          <a:blip r:embed="rId5"/>
          <a:srcRect t="29822" b="31213"/>
          <a:stretch/>
        </p:blipFill>
        <p:spPr>
          <a:xfrm>
            <a:off x="196840" y="1749019"/>
            <a:ext cx="4222820" cy="164546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840766" y="338328"/>
            <a:ext cx="4693760" cy="5978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2">
                    <a:lumMod val="10000"/>
                  </a:schemeClr>
                </a:solidFill>
              </a:rPr>
              <a:t>XÁC ĐỊNH CÁC ACTOR</a:t>
            </a:r>
          </a:p>
        </p:txBody>
      </p:sp>
      <p:grpSp>
        <p:nvGrpSpPr>
          <p:cNvPr id="16" name="Group 15">
            <a:extLst>
              <a:ext uri="{FF2B5EF4-FFF2-40B4-BE49-F238E27FC236}">
                <a16:creationId xmlns:a16="http://schemas.microsoft.com/office/drawing/2014/main" id="{930FC0FA-CA7F-139C-BCF8-77A402207B2C}"/>
              </a:ext>
            </a:extLst>
          </p:cNvPr>
          <p:cNvGrpSpPr/>
          <p:nvPr/>
        </p:nvGrpSpPr>
        <p:grpSpPr>
          <a:xfrm>
            <a:off x="588102" y="2067335"/>
            <a:ext cx="2526633" cy="982036"/>
            <a:chOff x="431686" y="1983111"/>
            <a:chExt cx="2526633" cy="982036"/>
          </a:xfrm>
        </p:grpSpPr>
        <p:grpSp>
          <p:nvGrpSpPr>
            <p:cNvPr id="14" name="Group 13">
              <a:extLst>
                <a:ext uri="{FF2B5EF4-FFF2-40B4-BE49-F238E27FC236}">
                  <a16:creationId xmlns:a16="http://schemas.microsoft.com/office/drawing/2014/main" id="{083D48D1-8F01-79DF-35C8-C09DF655D874}"/>
                </a:ext>
              </a:extLst>
            </p:cNvPr>
            <p:cNvGrpSpPr/>
            <p:nvPr/>
          </p:nvGrpSpPr>
          <p:grpSpPr>
            <a:xfrm>
              <a:off x="431686" y="1983111"/>
              <a:ext cx="2526633" cy="982036"/>
              <a:chOff x="431686" y="1983111"/>
              <a:chExt cx="2526633" cy="982036"/>
            </a:xfrm>
          </p:grpSpPr>
          <p:grpSp>
            <p:nvGrpSpPr>
              <p:cNvPr id="6" name="Group 5">
                <a:extLst>
                  <a:ext uri="{FF2B5EF4-FFF2-40B4-BE49-F238E27FC236}">
                    <a16:creationId xmlns:a16="http://schemas.microsoft.com/office/drawing/2014/main" id="{DCCB9437-1E1E-0C61-5557-0DA381432001}"/>
                  </a:ext>
                </a:extLst>
              </p:cNvPr>
              <p:cNvGrpSpPr/>
              <p:nvPr/>
            </p:nvGrpSpPr>
            <p:grpSpPr>
              <a:xfrm>
                <a:off x="431686" y="2340143"/>
                <a:ext cx="2526633" cy="625004"/>
                <a:chOff x="840766" y="2340143"/>
                <a:chExt cx="2526633" cy="625004"/>
              </a:xfrm>
              <a:noFill/>
            </p:grpSpPr>
            <p:sp>
              <p:nvSpPr>
                <p:cNvPr id="2" name="Rectangle: Rounded Corners 1">
                  <a:extLst>
                    <a:ext uri="{FF2B5EF4-FFF2-40B4-BE49-F238E27FC236}">
                      <a16:creationId xmlns:a16="http://schemas.microsoft.com/office/drawing/2014/main" id="{242C0CFA-757D-87A3-ACB4-B730457852E1}"/>
                    </a:ext>
                  </a:extLst>
                </p:cNvPr>
                <p:cNvSpPr/>
                <p:nvPr/>
              </p:nvSpPr>
              <p:spPr>
                <a:xfrm>
                  <a:off x="840766" y="2340143"/>
                  <a:ext cx="2526633" cy="625004"/>
                </a:xfrm>
                <a:prstGeom prst="roundRect">
                  <a:avLst>
                    <a:gd name="adj" fmla="val 50000"/>
                  </a:avLst>
                </a:prstGeom>
                <a:grpFill/>
                <a:ln>
                  <a:solidFill>
                    <a:schemeClr val="accent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9841707-0EB3-7FB7-A502-D9006D63AB0E}"/>
                    </a:ext>
                  </a:extLst>
                </p:cNvPr>
                <p:cNvSpPr txBox="1"/>
                <p:nvPr/>
              </p:nvSpPr>
              <p:spPr>
                <a:xfrm>
                  <a:off x="1025100" y="2511590"/>
                  <a:ext cx="2157963" cy="369332"/>
                </a:xfrm>
                <a:prstGeom prst="rect">
                  <a:avLst/>
                </a:prstGeom>
                <a:grpFill/>
              </p:spPr>
              <p:txBody>
                <a:bodyPr wrap="none" rtlCol="0">
                  <a:spAutoFit/>
                </a:bodyPr>
                <a:lstStyle/>
                <a:p>
                  <a:pPr algn="ctr"/>
                  <a:r>
                    <a:rPr lang="en-US" sz="1800">
                      <a:solidFill>
                        <a:schemeClr val="accent2">
                          <a:lumMod val="10000"/>
                        </a:schemeClr>
                      </a:solidFill>
                      <a:latin typeface="UTM Swiss Condensed" panose="02000500000000000000" pitchFamily="2" charset="0"/>
                    </a:rPr>
                    <a:t>Khách hàng tiềm năng</a:t>
                  </a:r>
                </a:p>
              </p:txBody>
            </p:sp>
          </p:grpSp>
          <p:sp>
            <p:nvSpPr>
              <p:cNvPr id="7" name="Flowchart: Connector 6">
                <a:extLst>
                  <a:ext uri="{FF2B5EF4-FFF2-40B4-BE49-F238E27FC236}">
                    <a16:creationId xmlns:a16="http://schemas.microsoft.com/office/drawing/2014/main" id="{8A9AC0AC-F529-35BC-2384-DD0D4E65529C}"/>
                  </a:ext>
                </a:extLst>
              </p:cNvPr>
              <p:cNvSpPr/>
              <p:nvPr/>
            </p:nvSpPr>
            <p:spPr>
              <a:xfrm>
                <a:off x="1411115" y="1983111"/>
                <a:ext cx="563826" cy="563826"/>
              </a:xfrm>
              <a:prstGeom prst="flowChartConnector">
                <a:avLst/>
              </a:prstGeom>
              <a:solidFill>
                <a:schemeClr val="bg1"/>
              </a:solidFill>
              <a:ln>
                <a:solidFill>
                  <a:schemeClr val="accent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1F3628F5-8D8F-A727-35CB-A67ACB6A86B9}"/>
                </a:ext>
              </a:extLst>
            </p:cNvPr>
            <p:cNvSpPr txBox="1"/>
            <p:nvPr/>
          </p:nvSpPr>
          <p:spPr>
            <a:xfrm>
              <a:off x="1487250" y="2079134"/>
              <a:ext cx="415499" cy="369332"/>
            </a:xfrm>
            <a:prstGeom prst="rect">
              <a:avLst/>
            </a:prstGeom>
            <a:noFill/>
          </p:spPr>
          <p:txBody>
            <a:bodyPr wrap="none" rtlCol="0">
              <a:spAutoFit/>
            </a:bodyPr>
            <a:lstStyle/>
            <a:p>
              <a:pPr algn="ctr"/>
              <a:r>
                <a:rPr lang="en-US" sz="1800">
                  <a:solidFill>
                    <a:schemeClr val="accent2">
                      <a:lumMod val="10000"/>
                    </a:schemeClr>
                  </a:solidFill>
                  <a:latin typeface="UTM Swiss Condensed" panose="02000500000000000000" pitchFamily="2" charset="0"/>
                </a:rPr>
                <a:t>01</a:t>
              </a:r>
            </a:p>
          </p:txBody>
        </p:sp>
      </p:grpSp>
      <p:grpSp>
        <p:nvGrpSpPr>
          <p:cNvPr id="18" name="Group 17">
            <a:extLst>
              <a:ext uri="{FF2B5EF4-FFF2-40B4-BE49-F238E27FC236}">
                <a16:creationId xmlns:a16="http://schemas.microsoft.com/office/drawing/2014/main" id="{80AAE8E2-A5E5-F641-85DB-DB63C29E4EAE}"/>
              </a:ext>
            </a:extLst>
          </p:cNvPr>
          <p:cNvGrpSpPr/>
          <p:nvPr/>
        </p:nvGrpSpPr>
        <p:grpSpPr>
          <a:xfrm>
            <a:off x="3299069" y="2049289"/>
            <a:ext cx="2526633" cy="982036"/>
            <a:chOff x="431686" y="1983111"/>
            <a:chExt cx="2526633" cy="982036"/>
          </a:xfrm>
        </p:grpSpPr>
        <p:grpSp>
          <p:nvGrpSpPr>
            <p:cNvPr id="19" name="Group 18">
              <a:extLst>
                <a:ext uri="{FF2B5EF4-FFF2-40B4-BE49-F238E27FC236}">
                  <a16:creationId xmlns:a16="http://schemas.microsoft.com/office/drawing/2014/main" id="{A0FD7AC7-DF8F-226B-B5EE-0DB75184F4BD}"/>
                </a:ext>
              </a:extLst>
            </p:cNvPr>
            <p:cNvGrpSpPr/>
            <p:nvPr/>
          </p:nvGrpSpPr>
          <p:grpSpPr>
            <a:xfrm>
              <a:off x="431686" y="1983111"/>
              <a:ext cx="2526633" cy="982036"/>
              <a:chOff x="431686" y="1983111"/>
              <a:chExt cx="2526633" cy="982036"/>
            </a:xfrm>
          </p:grpSpPr>
          <p:grpSp>
            <p:nvGrpSpPr>
              <p:cNvPr id="21" name="Group 20">
                <a:extLst>
                  <a:ext uri="{FF2B5EF4-FFF2-40B4-BE49-F238E27FC236}">
                    <a16:creationId xmlns:a16="http://schemas.microsoft.com/office/drawing/2014/main" id="{90A93A63-722C-9DB1-769C-7C3A5C7F85A0}"/>
                  </a:ext>
                </a:extLst>
              </p:cNvPr>
              <p:cNvGrpSpPr/>
              <p:nvPr/>
            </p:nvGrpSpPr>
            <p:grpSpPr>
              <a:xfrm>
                <a:off x="431686" y="2340143"/>
                <a:ext cx="2526633" cy="625004"/>
                <a:chOff x="840766" y="2340143"/>
                <a:chExt cx="2526633" cy="625004"/>
              </a:xfrm>
              <a:noFill/>
            </p:grpSpPr>
            <p:sp>
              <p:nvSpPr>
                <p:cNvPr id="23" name="Rectangle: Rounded Corners 22">
                  <a:extLst>
                    <a:ext uri="{FF2B5EF4-FFF2-40B4-BE49-F238E27FC236}">
                      <a16:creationId xmlns:a16="http://schemas.microsoft.com/office/drawing/2014/main" id="{431E7F7E-8540-12C1-5DFA-630A992B802B}"/>
                    </a:ext>
                  </a:extLst>
                </p:cNvPr>
                <p:cNvSpPr/>
                <p:nvPr/>
              </p:nvSpPr>
              <p:spPr>
                <a:xfrm>
                  <a:off x="840766" y="2340143"/>
                  <a:ext cx="2526633" cy="625004"/>
                </a:xfrm>
                <a:prstGeom prst="roundRect">
                  <a:avLst>
                    <a:gd name="adj" fmla="val 50000"/>
                  </a:avLst>
                </a:prstGeom>
                <a:grpFill/>
                <a:ln>
                  <a:solidFill>
                    <a:schemeClr val="accent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08499AC-071D-CAB3-51CD-3B293384946C}"/>
                    </a:ext>
                  </a:extLst>
                </p:cNvPr>
                <p:cNvSpPr txBox="1"/>
                <p:nvPr/>
              </p:nvSpPr>
              <p:spPr>
                <a:xfrm>
                  <a:off x="1489971" y="2511590"/>
                  <a:ext cx="1228220" cy="369332"/>
                </a:xfrm>
                <a:prstGeom prst="rect">
                  <a:avLst/>
                </a:prstGeom>
                <a:grpFill/>
              </p:spPr>
              <p:txBody>
                <a:bodyPr wrap="none" rtlCol="0">
                  <a:spAutoFit/>
                </a:bodyPr>
                <a:lstStyle/>
                <a:p>
                  <a:pPr algn="ctr"/>
                  <a:r>
                    <a:rPr lang="en-US" sz="1800">
                      <a:solidFill>
                        <a:schemeClr val="accent2">
                          <a:lumMod val="10000"/>
                        </a:schemeClr>
                      </a:solidFill>
                      <a:latin typeface="UTM Swiss Condensed" panose="02000500000000000000" pitchFamily="2" charset="0"/>
                    </a:rPr>
                    <a:t>Khách hàng</a:t>
                  </a:r>
                </a:p>
              </p:txBody>
            </p:sp>
          </p:grpSp>
          <p:sp>
            <p:nvSpPr>
              <p:cNvPr id="22" name="Flowchart: Connector 21">
                <a:extLst>
                  <a:ext uri="{FF2B5EF4-FFF2-40B4-BE49-F238E27FC236}">
                    <a16:creationId xmlns:a16="http://schemas.microsoft.com/office/drawing/2014/main" id="{8B2AC694-10D0-7910-3FBA-D3F73E8629D1}"/>
                  </a:ext>
                </a:extLst>
              </p:cNvPr>
              <p:cNvSpPr/>
              <p:nvPr/>
            </p:nvSpPr>
            <p:spPr>
              <a:xfrm>
                <a:off x="1411115" y="1983111"/>
                <a:ext cx="563826" cy="563826"/>
              </a:xfrm>
              <a:prstGeom prst="flowChartConnector">
                <a:avLst/>
              </a:prstGeom>
              <a:solidFill>
                <a:schemeClr val="bg1"/>
              </a:solidFill>
              <a:ln>
                <a:solidFill>
                  <a:schemeClr val="accent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94F946B0-1A39-DBAD-D99D-D9AA8117F906}"/>
                </a:ext>
              </a:extLst>
            </p:cNvPr>
            <p:cNvSpPr txBox="1"/>
            <p:nvPr/>
          </p:nvSpPr>
          <p:spPr>
            <a:xfrm>
              <a:off x="1487250" y="2079134"/>
              <a:ext cx="415499" cy="369332"/>
            </a:xfrm>
            <a:prstGeom prst="rect">
              <a:avLst/>
            </a:prstGeom>
            <a:noFill/>
          </p:spPr>
          <p:txBody>
            <a:bodyPr wrap="none" rtlCol="0">
              <a:spAutoFit/>
            </a:bodyPr>
            <a:lstStyle/>
            <a:p>
              <a:pPr algn="ctr"/>
              <a:r>
                <a:rPr lang="en-US" sz="1800">
                  <a:solidFill>
                    <a:schemeClr val="accent2">
                      <a:lumMod val="10000"/>
                    </a:schemeClr>
                  </a:solidFill>
                  <a:latin typeface="UTM Swiss Condensed" panose="02000500000000000000" pitchFamily="2" charset="0"/>
                </a:rPr>
                <a:t>02</a:t>
              </a:r>
            </a:p>
          </p:txBody>
        </p:sp>
      </p:grpSp>
      <p:grpSp>
        <p:nvGrpSpPr>
          <p:cNvPr id="25" name="Group 24">
            <a:extLst>
              <a:ext uri="{FF2B5EF4-FFF2-40B4-BE49-F238E27FC236}">
                <a16:creationId xmlns:a16="http://schemas.microsoft.com/office/drawing/2014/main" id="{9063F008-4605-6F05-6638-44FD98C1B68B}"/>
              </a:ext>
            </a:extLst>
          </p:cNvPr>
          <p:cNvGrpSpPr/>
          <p:nvPr/>
        </p:nvGrpSpPr>
        <p:grpSpPr>
          <a:xfrm>
            <a:off x="6006174" y="2037257"/>
            <a:ext cx="2526633" cy="982036"/>
            <a:chOff x="431686" y="1983111"/>
            <a:chExt cx="2526633" cy="982036"/>
          </a:xfrm>
        </p:grpSpPr>
        <p:grpSp>
          <p:nvGrpSpPr>
            <p:cNvPr id="26" name="Group 25">
              <a:extLst>
                <a:ext uri="{FF2B5EF4-FFF2-40B4-BE49-F238E27FC236}">
                  <a16:creationId xmlns:a16="http://schemas.microsoft.com/office/drawing/2014/main" id="{1132B1CF-ED2F-67C7-BD86-15B101E0D27F}"/>
                </a:ext>
              </a:extLst>
            </p:cNvPr>
            <p:cNvGrpSpPr/>
            <p:nvPr/>
          </p:nvGrpSpPr>
          <p:grpSpPr>
            <a:xfrm>
              <a:off x="431686" y="1983111"/>
              <a:ext cx="2526633" cy="982036"/>
              <a:chOff x="431686" y="1983111"/>
              <a:chExt cx="2526633" cy="982036"/>
            </a:xfrm>
          </p:grpSpPr>
          <p:grpSp>
            <p:nvGrpSpPr>
              <p:cNvPr id="28" name="Group 27">
                <a:extLst>
                  <a:ext uri="{FF2B5EF4-FFF2-40B4-BE49-F238E27FC236}">
                    <a16:creationId xmlns:a16="http://schemas.microsoft.com/office/drawing/2014/main" id="{72038985-6469-4AAA-ECA7-40A90E30949E}"/>
                  </a:ext>
                </a:extLst>
              </p:cNvPr>
              <p:cNvGrpSpPr/>
              <p:nvPr/>
            </p:nvGrpSpPr>
            <p:grpSpPr>
              <a:xfrm>
                <a:off x="431686" y="2340143"/>
                <a:ext cx="2526633" cy="625004"/>
                <a:chOff x="840766" y="2340143"/>
                <a:chExt cx="2526633" cy="625004"/>
              </a:xfrm>
              <a:noFill/>
            </p:grpSpPr>
            <p:sp>
              <p:nvSpPr>
                <p:cNvPr id="30" name="Rectangle: Rounded Corners 29">
                  <a:extLst>
                    <a:ext uri="{FF2B5EF4-FFF2-40B4-BE49-F238E27FC236}">
                      <a16:creationId xmlns:a16="http://schemas.microsoft.com/office/drawing/2014/main" id="{5F4C43E2-387C-FEF2-5D52-47FE6D5CC9D7}"/>
                    </a:ext>
                  </a:extLst>
                </p:cNvPr>
                <p:cNvSpPr/>
                <p:nvPr/>
              </p:nvSpPr>
              <p:spPr>
                <a:xfrm>
                  <a:off x="840766" y="2340143"/>
                  <a:ext cx="2526633" cy="625004"/>
                </a:xfrm>
                <a:prstGeom prst="roundRect">
                  <a:avLst>
                    <a:gd name="adj" fmla="val 50000"/>
                  </a:avLst>
                </a:prstGeom>
                <a:grpFill/>
                <a:ln>
                  <a:solidFill>
                    <a:schemeClr val="accent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EC4E38E-35F4-7F36-7BBA-3E17EA20558B}"/>
                    </a:ext>
                  </a:extLst>
                </p:cNvPr>
                <p:cNvSpPr txBox="1"/>
                <p:nvPr/>
              </p:nvSpPr>
              <p:spPr>
                <a:xfrm>
                  <a:off x="1317649" y="2511590"/>
                  <a:ext cx="1572866" cy="369332"/>
                </a:xfrm>
                <a:prstGeom prst="rect">
                  <a:avLst/>
                </a:prstGeom>
                <a:grpFill/>
              </p:spPr>
              <p:txBody>
                <a:bodyPr wrap="none" rtlCol="0">
                  <a:spAutoFit/>
                </a:bodyPr>
                <a:lstStyle/>
                <a:p>
                  <a:pPr algn="ctr"/>
                  <a:r>
                    <a:rPr lang="en-US" sz="1800">
                      <a:solidFill>
                        <a:schemeClr val="accent2">
                          <a:lumMod val="10000"/>
                        </a:schemeClr>
                      </a:solidFill>
                      <a:latin typeface="UTM Swiss Condensed" panose="02000500000000000000" pitchFamily="2" charset="0"/>
                    </a:rPr>
                    <a:t>Người bán hàng</a:t>
                  </a:r>
                </a:p>
              </p:txBody>
            </p:sp>
          </p:grpSp>
          <p:sp>
            <p:nvSpPr>
              <p:cNvPr id="29" name="Flowchart: Connector 28">
                <a:extLst>
                  <a:ext uri="{FF2B5EF4-FFF2-40B4-BE49-F238E27FC236}">
                    <a16:creationId xmlns:a16="http://schemas.microsoft.com/office/drawing/2014/main" id="{EBA5380A-6B98-4935-3E2D-6D60CC02667B}"/>
                  </a:ext>
                </a:extLst>
              </p:cNvPr>
              <p:cNvSpPr/>
              <p:nvPr/>
            </p:nvSpPr>
            <p:spPr>
              <a:xfrm>
                <a:off x="1411115" y="1983111"/>
                <a:ext cx="563826" cy="563826"/>
              </a:xfrm>
              <a:prstGeom prst="flowChartConnector">
                <a:avLst/>
              </a:prstGeom>
              <a:solidFill>
                <a:schemeClr val="bg1"/>
              </a:solidFill>
              <a:ln>
                <a:solidFill>
                  <a:schemeClr val="accent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CA91C37E-088B-4589-2DD2-59F8275E0B71}"/>
                </a:ext>
              </a:extLst>
            </p:cNvPr>
            <p:cNvSpPr txBox="1"/>
            <p:nvPr/>
          </p:nvSpPr>
          <p:spPr>
            <a:xfrm>
              <a:off x="1487250" y="2079134"/>
              <a:ext cx="415499" cy="369332"/>
            </a:xfrm>
            <a:prstGeom prst="rect">
              <a:avLst/>
            </a:prstGeom>
            <a:noFill/>
          </p:spPr>
          <p:txBody>
            <a:bodyPr wrap="none" rtlCol="0">
              <a:spAutoFit/>
            </a:bodyPr>
            <a:lstStyle/>
            <a:p>
              <a:pPr algn="ctr"/>
              <a:r>
                <a:rPr lang="en-US" sz="1800">
                  <a:solidFill>
                    <a:schemeClr val="accent2">
                      <a:lumMod val="10000"/>
                    </a:schemeClr>
                  </a:solidFill>
                  <a:latin typeface="UTM Swiss Condensed" panose="02000500000000000000" pitchFamily="2" charset="0"/>
                </a:rPr>
                <a:t>03</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outVertical)">
                                      <p:cBhvr>
                                        <p:cTn id="12" dur="1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right)">
                                      <p:cBhvr>
                                        <p:cTn id="1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852798" y="518803"/>
            <a:ext cx="1324918" cy="420960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solidFill>
                  <a:schemeClr val="accent2">
                    <a:lumMod val="10000"/>
                  </a:schemeClr>
                </a:solidFill>
              </a:rPr>
              <a:t>SƠ ĐỒ USE CASE CỦA ACTOR KHÁCH HÀNG TIỀM NĂNG</a:t>
            </a:r>
          </a:p>
        </p:txBody>
      </p:sp>
      <p:pic>
        <p:nvPicPr>
          <p:cNvPr id="3" name="Picture 2">
            <a:extLst>
              <a:ext uri="{FF2B5EF4-FFF2-40B4-BE49-F238E27FC236}">
                <a16:creationId xmlns:a16="http://schemas.microsoft.com/office/drawing/2014/main" id="{8A8A194A-629F-772D-1D66-5D2305331BF0}"/>
              </a:ext>
            </a:extLst>
          </p:cNvPr>
          <p:cNvPicPr>
            <a:picLocks noChangeAspect="1"/>
          </p:cNvPicPr>
          <p:nvPr/>
        </p:nvPicPr>
        <p:blipFill>
          <a:blip r:embed="rId3"/>
          <a:stretch>
            <a:fillRect/>
          </a:stretch>
        </p:blipFill>
        <p:spPr>
          <a:xfrm>
            <a:off x="3026053" y="0"/>
            <a:ext cx="6099781" cy="5143500"/>
          </a:xfrm>
          <a:prstGeom prst="rect">
            <a:avLst/>
          </a:prstGeom>
        </p:spPr>
      </p:pic>
    </p:spTree>
    <p:extLst>
      <p:ext uri="{BB962C8B-B14F-4D97-AF65-F5344CB8AC3E}">
        <p14:creationId xmlns:p14="http://schemas.microsoft.com/office/powerpoint/2010/main" val="19669140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840766" y="338328"/>
            <a:ext cx="4693760" cy="5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2">
                    <a:lumMod val="10000"/>
                  </a:schemeClr>
                </a:solidFill>
              </a:rPr>
              <a:t>SƠ ĐỒ USE CASE CỦA ACTOR KHÁCH HÀNG</a:t>
            </a:r>
          </a:p>
        </p:txBody>
      </p:sp>
      <p:pic>
        <p:nvPicPr>
          <p:cNvPr id="3" name="Picture 2">
            <a:extLst>
              <a:ext uri="{FF2B5EF4-FFF2-40B4-BE49-F238E27FC236}">
                <a16:creationId xmlns:a16="http://schemas.microsoft.com/office/drawing/2014/main" id="{6E7AC0DC-7816-BD26-EB67-E16034C2874C}"/>
              </a:ext>
            </a:extLst>
          </p:cNvPr>
          <p:cNvPicPr>
            <a:picLocks noChangeAspect="1"/>
          </p:cNvPicPr>
          <p:nvPr/>
        </p:nvPicPr>
        <p:blipFill>
          <a:blip r:embed="rId3"/>
          <a:stretch>
            <a:fillRect/>
          </a:stretch>
        </p:blipFill>
        <p:spPr>
          <a:xfrm>
            <a:off x="972165" y="1685924"/>
            <a:ext cx="7199671" cy="2886075"/>
          </a:xfrm>
          <a:prstGeom prst="rect">
            <a:avLst/>
          </a:prstGeom>
        </p:spPr>
      </p:pic>
    </p:spTree>
    <p:extLst>
      <p:ext uri="{BB962C8B-B14F-4D97-AF65-F5344CB8AC3E}">
        <p14:creationId xmlns:p14="http://schemas.microsoft.com/office/powerpoint/2010/main" val="3765001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840765" y="338328"/>
            <a:ext cx="7545245" cy="5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2">
                    <a:lumMod val="10000"/>
                  </a:schemeClr>
                </a:solidFill>
              </a:rPr>
              <a:t>SƠ ĐỒ USE CASE CỦA ACTOR NGƯỜI BÁN HÀNG</a:t>
            </a:r>
          </a:p>
        </p:txBody>
      </p:sp>
      <p:pic>
        <p:nvPicPr>
          <p:cNvPr id="3" name="Picture 2">
            <a:extLst>
              <a:ext uri="{FF2B5EF4-FFF2-40B4-BE49-F238E27FC236}">
                <a16:creationId xmlns:a16="http://schemas.microsoft.com/office/drawing/2014/main" id="{3FB0F2E5-9819-9441-0E2E-CB93FFDE7C7C}"/>
              </a:ext>
            </a:extLst>
          </p:cNvPr>
          <p:cNvPicPr>
            <a:picLocks noChangeAspect="1"/>
          </p:cNvPicPr>
          <p:nvPr/>
        </p:nvPicPr>
        <p:blipFill>
          <a:blip r:embed="rId3"/>
          <a:stretch>
            <a:fillRect/>
          </a:stretch>
        </p:blipFill>
        <p:spPr>
          <a:xfrm>
            <a:off x="1558411" y="1046747"/>
            <a:ext cx="6027178" cy="3860826"/>
          </a:xfrm>
          <a:prstGeom prst="rect">
            <a:avLst/>
          </a:prstGeom>
        </p:spPr>
      </p:pic>
    </p:spTree>
    <p:extLst>
      <p:ext uri="{BB962C8B-B14F-4D97-AF65-F5344CB8AC3E}">
        <p14:creationId xmlns:p14="http://schemas.microsoft.com/office/powerpoint/2010/main" val="29972159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1827356" y="1424599"/>
            <a:ext cx="1324918" cy="22943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accent2">
                    <a:lumMod val="10000"/>
                  </a:schemeClr>
                </a:solidFill>
              </a:rPr>
              <a:t>SƠ ĐỒ USE CASE TỔNG QUÁT</a:t>
            </a:r>
          </a:p>
        </p:txBody>
      </p:sp>
      <p:pic>
        <p:nvPicPr>
          <p:cNvPr id="3" name="Picture 2">
            <a:extLst>
              <a:ext uri="{FF2B5EF4-FFF2-40B4-BE49-F238E27FC236}">
                <a16:creationId xmlns:a16="http://schemas.microsoft.com/office/drawing/2014/main" id="{BF9E045C-B3B0-44CC-110F-7483B2BA582B}"/>
              </a:ext>
            </a:extLst>
          </p:cNvPr>
          <p:cNvPicPr>
            <a:picLocks noChangeAspect="1"/>
          </p:cNvPicPr>
          <p:nvPr/>
        </p:nvPicPr>
        <p:blipFill>
          <a:blip r:embed="rId3"/>
          <a:stretch>
            <a:fillRect/>
          </a:stretch>
        </p:blipFill>
        <p:spPr>
          <a:xfrm>
            <a:off x="4415585" y="0"/>
            <a:ext cx="3603561" cy="5143500"/>
          </a:xfrm>
          <a:prstGeom prst="rect">
            <a:avLst/>
          </a:prstGeom>
        </p:spPr>
      </p:pic>
    </p:spTree>
    <p:extLst>
      <p:ext uri="{BB962C8B-B14F-4D97-AF65-F5344CB8AC3E}">
        <p14:creationId xmlns:p14="http://schemas.microsoft.com/office/powerpoint/2010/main" val="24362653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840766" y="338328"/>
            <a:ext cx="4753918" cy="5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2">
                    <a:lumMod val="10000"/>
                  </a:schemeClr>
                </a:solidFill>
              </a:rPr>
              <a:t>MÔ HÌNH THỰC THỂ QUAN HỆ</a:t>
            </a:r>
          </a:p>
        </p:txBody>
      </p:sp>
      <p:pic>
        <p:nvPicPr>
          <p:cNvPr id="2" name="Picture 1">
            <a:extLst>
              <a:ext uri="{FF2B5EF4-FFF2-40B4-BE49-F238E27FC236}">
                <a16:creationId xmlns:a16="http://schemas.microsoft.com/office/drawing/2014/main" id="{C97B19B3-2D70-E0B7-6D20-0631D3D359A9}"/>
              </a:ext>
            </a:extLst>
          </p:cNvPr>
          <p:cNvPicPr>
            <a:picLocks noChangeAspect="1"/>
          </p:cNvPicPr>
          <p:nvPr/>
        </p:nvPicPr>
        <p:blipFill>
          <a:blip r:embed="rId3"/>
          <a:stretch>
            <a:fillRect/>
          </a:stretch>
        </p:blipFill>
        <p:spPr>
          <a:xfrm>
            <a:off x="1387117" y="932628"/>
            <a:ext cx="6369767" cy="4064519"/>
          </a:xfrm>
          <a:prstGeom prst="rect">
            <a:avLst/>
          </a:prstGeom>
        </p:spPr>
      </p:pic>
    </p:spTree>
    <p:extLst>
      <p:ext uri="{BB962C8B-B14F-4D97-AF65-F5344CB8AC3E}">
        <p14:creationId xmlns:p14="http://schemas.microsoft.com/office/powerpoint/2010/main" val="29509724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840766" y="338328"/>
            <a:ext cx="2443855" cy="5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2">
                    <a:lumMod val="10000"/>
                  </a:schemeClr>
                </a:solidFill>
              </a:rPr>
              <a:t>MÔ HÌNH CDM</a:t>
            </a:r>
          </a:p>
        </p:txBody>
      </p:sp>
      <p:pic>
        <p:nvPicPr>
          <p:cNvPr id="3" name="Picture 2">
            <a:extLst>
              <a:ext uri="{FF2B5EF4-FFF2-40B4-BE49-F238E27FC236}">
                <a16:creationId xmlns:a16="http://schemas.microsoft.com/office/drawing/2014/main" id="{6D1CEE47-CDD5-7B45-F285-CFA7D191B968}"/>
              </a:ext>
            </a:extLst>
          </p:cNvPr>
          <p:cNvPicPr>
            <a:picLocks noChangeAspect="1"/>
          </p:cNvPicPr>
          <p:nvPr/>
        </p:nvPicPr>
        <p:blipFill>
          <a:blip r:embed="rId3"/>
          <a:stretch>
            <a:fillRect/>
          </a:stretch>
        </p:blipFill>
        <p:spPr>
          <a:xfrm>
            <a:off x="680619" y="1035012"/>
            <a:ext cx="7782762" cy="3645272"/>
          </a:xfrm>
          <a:prstGeom prst="rect">
            <a:avLst/>
          </a:prstGeom>
        </p:spPr>
      </p:pic>
    </p:spTree>
    <p:extLst>
      <p:ext uri="{BB962C8B-B14F-4D97-AF65-F5344CB8AC3E}">
        <p14:creationId xmlns:p14="http://schemas.microsoft.com/office/powerpoint/2010/main" val="4154672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840766" y="338328"/>
            <a:ext cx="2588234" cy="5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2">
                    <a:lumMod val="10000"/>
                  </a:schemeClr>
                </a:solidFill>
              </a:rPr>
              <a:t>MÔ HÌNH PDM</a:t>
            </a:r>
          </a:p>
        </p:txBody>
      </p:sp>
      <p:pic>
        <p:nvPicPr>
          <p:cNvPr id="3" name="Picture 2">
            <a:extLst>
              <a:ext uri="{FF2B5EF4-FFF2-40B4-BE49-F238E27FC236}">
                <a16:creationId xmlns:a16="http://schemas.microsoft.com/office/drawing/2014/main" id="{163F38D4-C24A-933B-6FCD-4F1B08435ABF}"/>
              </a:ext>
            </a:extLst>
          </p:cNvPr>
          <p:cNvPicPr>
            <a:picLocks noChangeAspect="1"/>
          </p:cNvPicPr>
          <p:nvPr/>
        </p:nvPicPr>
        <p:blipFill>
          <a:blip r:embed="rId3"/>
          <a:stretch>
            <a:fillRect/>
          </a:stretch>
        </p:blipFill>
        <p:spPr>
          <a:xfrm>
            <a:off x="588976" y="1032472"/>
            <a:ext cx="7966049" cy="3772700"/>
          </a:xfrm>
          <a:prstGeom prst="rect">
            <a:avLst/>
          </a:prstGeom>
        </p:spPr>
      </p:pic>
    </p:spTree>
    <p:extLst>
      <p:ext uri="{BB962C8B-B14F-4D97-AF65-F5344CB8AC3E}">
        <p14:creationId xmlns:p14="http://schemas.microsoft.com/office/powerpoint/2010/main" val="40057375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A75BA6-0A3B-A428-C53D-8BD97D0FD132}"/>
              </a:ext>
            </a:extLst>
          </p:cNvPr>
          <p:cNvSpPr>
            <a:spLocks noGrp="1"/>
          </p:cNvSpPr>
          <p:nvPr>
            <p:ph type="ctrTitle"/>
          </p:nvPr>
        </p:nvSpPr>
        <p:spPr>
          <a:xfrm>
            <a:off x="512533" y="396475"/>
            <a:ext cx="3264300" cy="517925"/>
          </a:xfrm>
        </p:spPr>
        <p:txBody>
          <a:bodyPr anchor="ctr"/>
          <a:lstStyle/>
          <a:p>
            <a:pPr algn="l"/>
            <a:r>
              <a:rPr lang="en-US" sz="2800">
                <a:solidFill>
                  <a:schemeClr val="accent2">
                    <a:lumMod val="10000"/>
                  </a:schemeClr>
                </a:solidFill>
              </a:rPr>
              <a:t>ĐĂNG NHẬP ADMIN</a:t>
            </a:r>
          </a:p>
        </p:txBody>
      </p:sp>
      <p:pic>
        <p:nvPicPr>
          <p:cNvPr id="12" name="Picture 11">
            <a:extLst>
              <a:ext uri="{FF2B5EF4-FFF2-40B4-BE49-F238E27FC236}">
                <a16:creationId xmlns:a16="http://schemas.microsoft.com/office/drawing/2014/main" id="{7CB18890-AAFF-F237-9A90-69BCD71537AE}"/>
              </a:ext>
            </a:extLst>
          </p:cNvPr>
          <p:cNvPicPr>
            <a:picLocks noChangeAspect="1"/>
          </p:cNvPicPr>
          <p:nvPr/>
        </p:nvPicPr>
        <p:blipFill>
          <a:blip r:embed="rId3"/>
          <a:stretch>
            <a:fillRect/>
          </a:stretch>
        </p:blipFill>
        <p:spPr>
          <a:xfrm>
            <a:off x="980979" y="1111389"/>
            <a:ext cx="7182042" cy="3845622"/>
          </a:xfrm>
          <a:prstGeom prst="rect">
            <a:avLst/>
          </a:prstGeom>
        </p:spPr>
      </p:pic>
      <p:grpSp>
        <p:nvGrpSpPr>
          <p:cNvPr id="37" name="Group 36">
            <a:extLst>
              <a:ext uri="{FF2B5EF4-FFF2-40B4-BE49-F238E27FC236}">
                <a16:creationId xmlns:a16="http://schemas.microsoft.com/office/drawing/2014/main" id="{894B2326-A1A0-771E-193D-504CFB1FD051}"/>
              </a:ext>
            </a:extLst>
          </p:cNvPr>
          <p:cNvGrpSpPr/>
          <p:nvPr/>
        </p:nvGrpSpPr>
        <p:grpSpPr>
          <a:xfrm>
            <a:off x="4928539" y="2838753"/>
            <a:ext cx="1508402" cy="1509246"/>
            <a:chOff x="4928539" y="2838753"/>
            <a:chExt cx="1508402" cy="1509246"/>
          </a:xfrm>
        </p:grpSpPr>
        <p:sp>
          <p:nvSpPr>
            <p:cNvPr id="26" name="TextBox 25">
              <a:extLst>
                <a:ext uri="{FF2B5EF4-FFF2-40B4-BE49-F238E27FC236}">
                  <a16:creationId xmlns:a16="http://schemas.microsoft.com/office/drawing/2014/main" id="{D077DCF9-3FDF-98EC-C409-27E2020514C7}"/>
                </a:ext>
              </a:extLst>
            </p:cNvPr>
            <p:cNvSpPr txBox="1"/>
            <p:nvPr/>
          </p:nvSpPr>
          <p:spPr>
            <a:xfrm>
              <a:off x="5692827" y="3947889"/>
              <a:ext cx="744114" cy="400110"/>
            </a:xfrm>
            <a:prstGeom prst="rect">
              <a:avLst/>
            </a:prstGeom>
            <a:noFill/>
          </p:spPr>
          <p:txBody>
            <a:bodyPr wrap="none" rtlCol="0">
              <a:spAutoFit/>
            </a:bodyPr>
            <a:lstStyle/>
            <a:p>
              <a:r>
                <a:rPr lang="en-US" sz="2000" b="1">
                  <a:solidFill>
                    <a:schemeClr val="bg1"/>
                  </a:solidFill>
                  <a:latin typeface="UTM Swiss Condensed" panose="02000500000000000000" pitchFamily="2" charset="0"/>
                </a:rPr>
                <a:t>Login</a:t>
              </a:r>
            </a:p>
          </p:txBody>
        </p:sp>
        <p:cxnSp>
          <p:nvCxnSpPr>
            <p:cNvPr id="28" name="Connector: Elbow 27">
              <a:extLst>
                <a:ext uri="{FF2B5EF4-FFF2-40B4-BE49-F238E27FC236}">
                  <a16:creationId xmlns:a16="http://schemas.microsoft.com/office/drawing/2014/main" id="{45BF9CE0-96A9-0524-B8A8-5EE5B66E533A}"/>
                </a:ext>
              </a:extLst>
            </p:cNvPr>
            <p:cNvCxnSpPr/>
            <p:nvPr/>
          </p:nvCxnSpPr>
          <p:spPr>
            <a:xfrm rot="16200000" flipV="1">
              <a:off x="4928539" y="2838753"/>
              <a:ext cx="1143000" cy="1143000"/>
            </a:xfrm>
            <a:prstGeom prst="bent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A88C57DB-764A-D0E0-EA1F-1AD3BAA40398}"/>
              </a:ext>
            </a:extLst>
          </p:cNvPr>
          <p:cNvGrpSpPr/>
          <p:nvPr/>
        </p:nvGrpSpPr>
        <p:grpSpPr>
          <a:xfrm>
            <a:off x="6005569" y="1998642"/>
            <a:ext cx="2099906" cy="400110"/>
            <a:chOff x="6005569" y="1950514"/>
            <a:chExt cx="2099906" cy="400110"/>
          </a:xfrm>
        </p:grpSpPr>
        <p:sp>
          <p:nvSpPr>
            <p:cNvPr id="7" name="TextBox 6">
              <a:extLst>
                <a:ext uri="{FF2B5EF4-FFF2-40B4-BE49-F238E27FC236}">
                  <a16:creationId xmlns:a16="http://schemas.microsoft.com/office/drawing/2014/main" id="{6FC18986-EF62-58C4-D616-022714AA2E30}"/>
                </a:ext>
              </a:extLst>
            </p:cNvPr>
            <p:cNvSpPr txBox="1"/>
            <p:nvPr/>
          </p:nvSpPr>
          <p:spPr>
            <a:xfrm>
              <a:off x="6882063" y="1950514"/>
              <a:ext cx="1223412" cy="400110"/>
            </a:xfrm>
            <a:prstGeom prst="rect">
              <a:avLst/>
            </a:prstGeom>
            <a:noFill/>
          </p:spPr>
          <p:txBody>
            <a:bodyPr wrap="none" rtlCol="0">
              <a:spAutoFit/>
            </a:bodyPr>
            <a:lstStyle/>
            <a:p>
              <a:r>
                <a:rPr lang="en-US" sz="2000" b="1">
                  <a:solidFill>
                    <a:schemeClr val="bg1"/>
                  </a:solidFill>
                  <a:latin typeface="UTM Swiss Condensed" panose="02000500000000000000" pitchFamily="2" charset="0"/>
                </a:rPr>
                <a:t>Username</a:t>
              </a:r>
            </a:p>
          </p:txBody>
        </p:sp>
        <p:cxnSp>
          <p:nvCxnSpPr>
            <p:cNvPr id="30" name="Connector: Elbow 29">
              <a:extLst>
                <a:ext uri="{FF2B5EF4-FFF2-40B4-BE49-F238E27FC236}">
                  <a16:creationId xmlns:a16="http://schemas.microsoft.com/office/drawing/2014/main" id="{7D507583-EF1E-D80C-D9D1-66B2DA6666FB}"/>
                </a:ext>
              </a:extLst>
            </p:cNvPr>
            <p:cNvCxnSpPr>
              <a:cxnSpLocks/>
              <a:stCxn id="7" idx="1"/>
            </p:cNvCxnSpPr>
            <p:nvPr/>
          </p:nvCxnSpPr>
          <p:spPr>
            <a:xfrm rot="10800000">
              <a:off x="6005569" y="2110411"/>
              <a:ext cx="876494" cy="40159"/>
            </a:xfrm>
            <a:prstGeom prst="bentConnector3">
              <a:avLst>
                <a:gd name="adj1" fmla="val 49276"/>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5A38F9F-8C2C-157E-8304-63213CC64048}"/>
              </a:ext>
            </a:extLst>
          </p:cNvPr>
          <p:cNvGrpSpPr/>
          <p:nvPr/>
        </p:nvGrpSpPr>
        <p:grpSpPr>
          <a:xfrm>
            <a:off x="6014987" y="2318669"/>
            <a:ext cx="2051816" cy="400110"/>
            <a:chOff x="6005569" y="1950514"/>
            <a:chExt cx="2051816" cy="400110"/>
          </a:xfrm>
        </p:grpSpPr>
        <p:sp>
          <p:nvSpPr>
            <p:cNvPr id="35" name="TextBox 34">
              <a:extLst>
                <a:ext uri="{FF2B5EF4-FFF2-40B4-BE49-F238E27FC236}">
                  <a16:creationId xmlns:a16="http://schemas.microsoft.com/office/drawing/2014/main" id="{B4AAFE64-1D55-01EF-2E05-37292FDDCF2E}"/>
                </a:ext>
              </a:extLst>
            </p:cNvPr>
            <p:cNvSpPr txBox="1"/>
            <p:nvPr/>
          </p:nvSpPr>
          <p:spPr>
            <a:xfrm>
              <a:off x="6882063" y="1950514"/>
              <a:ext cx="1175322" cy="400110"/>
            </a:xfrm>
            <a:prstGeom prst="rect">
              <a:avLst/>
            </a:prstGeom>
            <a:noFill/>
          </p:spPr>
          <p:txBody>
            <a:bodyPr wrap="none" rtlCol="0">
              <a:spAutoFit/>
            </a:bodyPr>
            <a:lstStyle/>
            <a:p>
              <a:r>
                <a:rPr lang="en-US" sz="2000" b="1">
                  <a:solidFill>
                    <a:schemeClr val="bg1"/>
                  </a:solidFill>
                  <a:latin typeface="UTM Swiss Condensed" panose="02000500000000000000" pitchFamily="2" charset="0"/>
                </a:rPr>
                <a:t>Password</a:t>
              </a:r>
            </a:p>
          </p:txBody>
        </p:sp>
        <p:cxnSp>
          <p:nvCxnSpPr>
            <p:cNvPr id="36" name="Connector: Elbow 35">
              <a:extLst>
                <a:ext uri="{FF2B5EF4-FFF2-40B4-BE49-F238E27FC236}">
                  <a16:creationId xmlns:a16="http://schemas.microsoft.com/office/drawing/2014/main" id="{702F6F7E-EC2D-1D3D-94BC-E6CECC33D31A}"/>
                </a:ext>
              </a:extLst>
            </p:cNvPr>
            <p:cNvCxnSpPr>
              <a:cxnSpLocks/>
              <a:stCxn id="35" idx="1"/>
            </p:cNvCxnSpPr>
            <p:nvPr/>
          </p:nvCxnSpPr>
          <p:spPr>
            <a:xfrm rot="10800000">
              <a:off x="6005569" y="2110447"/>
              <a:ext cx="876494" cy="40123"/>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75701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right)">
                                      <p:cBhvr>
                                        <p:cTn id="7" dur="1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right)">
                                      <p:cBhvr>
                                        <p:cTn id="12" dur="10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down)">
                                      <p:cBhvr>
                                        <p:cTn id="17"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A75BA6-0A3B-A428-C53D-8BD97D0FD132}"/>
              </a:ext>
            </a:extLst>
          </p:cNvPr>
          <p:cNvSpPr>
            <a:spLocks noGrp="1"/>
          </p:cNvSpPr>
          <p:nvPr>
            <p:ph type="ctrTitle"/>
          </p:nvPr>
        </p:nvSpPr>
        <p:spPr>
          <a:xfrm>
            <a:off x="512532" y="396475"/>
            <a:ext cx="5055930" cy="517925"/>
          </a:xfrm>
        </p:spPr>
        <p:txBody>
          <a:bodyPr anchor="ctr"/>
          <a:lstStyle/>
          <a:p>
            <a:pPr algn="l"/>
            <a:r>
              <a:rPr lang="en-US" sz="2800">
                <a:solidFill>
                  <a:schemeClr val="accent2">
                    <a:lumMod val="10000"/>
                  </a:schemeClr>
                </a:solidFill>
              </a:rPr>
              <a:t>TRANG CHỦ (TRANG THỐNG KÊ)</a:t>
            </a:r>
          </a:p>
        </p:txBody>
      </p:sp>
      <p:pic>
        <p:nvPicPr>
          <p:cNvPr id="2" name="Picture 1">
            <a:extLst>
              <a:ext uri="{FF2B5EF4-FFF2-40B4-BE49-F238E27FC236}">
                <a16:creationId xmlns:a16="http://schemas.microsoft.com/office/drawing/2014/main" id="{79E98611-E25D-DEF8-D604-A59A51DF3FE5}"/>
              </a:ext>
            </a:extLst>
          </p:cNvPr>
          <p:cNvPicPr>
            <a:picLocks noChangeAspect="1"/>
          </p:cNvPicPr>
          <p:nvPr/>
        </p:nvPicPr>
        <p:blipFill>
          <a:blip r:embed="rId2"/>
          <a:stretch>
            <a:fillRect/>
          </a:stretch>
        </p:blipFill>
        <p:spPr>
          <a:xfrm>
            <a:off x="958880" y="1038473"/>
            <a:ext cx="7226240" cy="3846348"/>
          </a:xfrm>
          <a:prstGeom prst="rect">
            <a:avLst/>
          </a:prstGeom>
        </p:spPr>
      </p:pic>
      <p:grpSp>
        <p:nvGrpSpPr>
          <p:cNvPr id="15" name="Group 14">
            <a:extLst>
              <a:ext uri="{FF2B5EF4-FFF2-40B4-BE49-F238E27FC236}">
                <a16:creationId xmlns:a16="http://schemas.microsoft.com/office/drawing/2014/main" id="{259F2895-A0BE-F5D3-EA5A-7343A37FFA3A}"/>
              </a:ext>
            </a:extLst>
          </p:cNvPr>
          <p:cNvGrpSpPr/>
          <p:nvPr/>
        </p:nvGrpSpPr>
        <p:grpSpPr>
          <a:xfrm>
            <a:off x="3176341" y="1355379"/>
            <a:ext cx="2734810" cy="593736"/>
            <a:chOff x="3176341" y="1355379"/>
            <a:chExt cx="2734810" cy="593736"/>
          </a:xfrm>
        </p:grpSpPr>
        <p:cxnSp>
          <p:nvCxnSpPr>
            <p:cNvPr id="6" name="Connector: Elbow 5">
              <a:extLst>
                <a:ext uri="{FF2B5EF4-FFF2-40B4-BE49-F238E27FC236}">
                  <a16:creationId xmlns:a16="http://schemas.microsoft.com/office/drawing/2014/main" id="{45602170-6923-2898-3737-D82007405DB7}"/>
                </a:ext>
              </a:extLst>
            </p:cNvPr>
            <p:cNvCxnSpPr>
              <a:cxnSpLocks/>
            </p:cNvCxnSpPr>
            <p:nvPr/>
          </p:nvCxnSpPr>
          <p:spPr>
            <a:xfrm rot="10800000" flipV="1">
              <a:off x="3176341" y="1540045"/>
              <a:ext cx="757987" cy="409070"/>
            </a:xfrm>
            <a:prstGeom prst="bentConnector3">
              <a:avLst>
                <a:gd name="adj1" fmla="val 9920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98CFFFE-072F-BCBB-B091-6176B38CC507}"/>
                </a:ext>
              </a:extLst>
            </p:cNvPr>
            <p:cNvSpPr txBox="1"/>
            <p:nvPr/>
          </p:nvSpPr>
          <p:spPr>
            <a:xfrm>
              <a:off x="3934328" y="1355379"/>
              <a:ext cx="1976823" cy="369332"/>
            </a:xfrm>
            <a:prstGeom prst="rect">
              <a:avLst/>
            </a:prstGeom>
            <a:noFill/>
          </p:spPr>
          <p:txBody>
            <a:bodyPr wrap="none" rtlCol="0">
              <a:spAutoFit/>
            </a:bodyPr>
            <a:lstStyle/>
            <a:p>
              <a:r>
                <a:rPr lang="en-US" sz="1800">
                  <a:solidFill>
                    <a:srgbClr val="FF0000"/>
                  </a:solidFill>
                  <a:latin typeface="UTM Swiss Condensed" panose="02000500000000000000" pitchFamily="2" charset="0"/>
                </a:rPr>
                <a:t>Doanh thu mộttháng</a:t>
              </a:r>
            </a:p>
          </p:txBody>
        </p:sp>
      </p:grpSp>
      <p:grpSp>
        <p:nvGrpSpPr>
          <p:cNvPr id="16" name="Group 15">
            <a:extLst>
              <a:ext uri="{FF2B5EF4-FFF2-40B4-BE49-F238E27FC236}">
                <a16:creationId xmlns:a16="http://schemas.microsoft.com/office/drawing/2014/main" id="{F8D30445-BED2-1335-6B32-F002DBADB578}"/>
              </a:ext>
            </a:extLst>
          </p:cNvPr>
          <p:cNvGrpSpPr/>
          <p:nvPr/>
        </p:nvGrpSpPr>
        <p:grpSpPr>
          <a:xfrm>
            <a:off x="4319341" y="1355379"/>
            <a:ext cx="2563289" cy="593736"/>
            <a:chOff x="3176341" y="1355379"/>
            <a:chExt cx="2563289" cy="593736"/>
          </a:xfrm>
        </p:grpSpPr>
        <p:cxnSp>
          <p:nvCxnSpPr>
            <p:cNvPr id="17" name="Connector: Elbow 16">
              <a:extLst>
                <a:ext uri="{FF2B5EF4-FFF2-40B4-BE49-F238E27FC236}">
                  <a16:creationId xmlns:a16="http://schemas.microsoft.com/office/drawing/2014/main" id="{7560C8AB-DB08-878D-D592-E802FA718302}"/>
                </a:ext>
              </a:extLst>
            </p:cNvPr>
            <p:cNvCxnSpPr>
              <a:cxnSpLocks/>
            </p:cNvCxnSpPr>
            <p:nvPr/>
          </p:nvCxnSpPr>
          <p:spPr>
            <a:xfrm rot="10800000" flipV="1">
              <a:off x="3176341" y="1540045"/>
              <a:ext cx="757987" cy="409070"/>
            </a:xfrm>
            <a:prstGeom prst="bentConnector3">
              <a:avLst>
                <a:gd name="adj1" fmla="val 9920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CFB87B-9A9A-E89C-E531-D6001BC57BC0}"/>
                </a:ext>
              </a:extLst>
            </p:cNvPr>
            <p:cNvSpPr txBox="1"/>
            <p:nvPr/>
          </p:nvSpPr>
          <p:spPr>
            <a:xfrm>
              <a:off x="3934328" y="1355379"/>
              <a:ext cx="1805302" cy="369332"/>
            </a:xfrm>
            <a:prstGeom prst="rect">
              <a:avLst/>
            </a:prstGeom>
            <a:noFill/>
          </p:spPr>
          <p:txBody>
            <a:bodyPr wrap="none" rtlCol="0">
              <a:spAutoFit/>
            </a:bodyPr>
            <a:lstStyle/>
            <a:p>
              <a:r>
                <a:rPr lang="en-US" sz="1800">
                  <a:solidFill>
                    <a:srgbClr val="FF0000"/>
                  </a:solidFill>
                  <a:latin typeface="UTM Swiss Condensed" panose="02000500000000000000" pitchFamily="2" charset="0"/>
                </a:rPr>
                <a:t>Doanh thu cả năm</a:t>
              </a:r>
            </a:p>
          </p:txBody>
        </p:sp>
      </p:grpSp>
      <p:grpSp>
        <p:nvGrpSpPr>
          <p:cNvPr id="19" name="Group 18">
            <a:extLst>
              <a:ext uri="{FF2B5EF4-FFF2-40B4-BE49-F238E27FC236}">
                <a16:creationId xmlns:a16="http://schemas.microsoft.com/office/drawing/2014/main" id="{7CD96923-A667-7B1B-2189-89A04100D5D3}"/>
              </a:ext>
            </a:extLst>
          </p:cNvPr>
          <p:cNvGrpSpPr/>
          <p:nvPr/>
        </p:nvGrpSpPr>
        <p:grpSpPr>
          <a:xfrm>
            <a:off x="5784998" y="2466474"/>
            <a:ext cx="3301031" cy="1136982"/>
            <a:chOff x="3602554" y="938463"/>
            <a:chExt cx="3301031" cy="1136982"/>
          </a:xfrm>
        </p:grpSpPr>
        <p:cxnSp>
          <p:nvCxnSpPr>
            <p:cNvPr id="20" name="Connector: Elbow 19">
              <a:extLst>
                <a:ext uri="{FF2B5EF4-FFF2-40B4-BE49-F238E27FC236}">
                  <a16:creationId xmlns:a16="http://schemas.microsoft.com/office/drawing/2014/main" id="{07FCB651-C68B-C33D-7ABE-EBD08F997E6C}"/>
                </a:ext>
              </a:extLst>
            </p:cNvPr>
            <p:cNvCxnSpPr>
              <a:cxnSpLocks/>
            </p:cNvCxnSpPr>
            <p:nvPr/>
          </p:nvCxnSpPr>
          <p:spPr>
            <a:xfrm rot="16200000" flipV="1">
              <a:off x="3257914" y="1283103"/>
              <a:ext cx="970914" cy="281634"/>
            </a:xfrm>
            <a:prstGeom prst="bentConnector3">
              <a:avLst>
                <a:gd name="adj1" fmla="val -80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01B5EF9-E9C1-D506-00E4-74C43809D4E8}"/>
                </a:ext>
              </a:extLst>
            </p:cNvPr>
            <p:cNvSpPr txBox="1"/>
            <p:nvPr/>
          </p:nvSpPr>
          <p:spPr>
            <a:xfrm>
              <a:off x="3980990" y="1706113"/>
              <a:ext cx="2922595" cy="369332"/>
            </a:xfrm>
            <a:prstGeom prst="rect">
              <a:avLst/>
            </a:prstGeom>
            <a:noFill/>
          </p:spPr>
          <p:txBody>
            <a:bodyPr wrap="none" rtlCol="0">
              <a:spAutoFit/>
            </a:bodyPr>
            <a:lstStyle/>
            <a:p>
              <a:r>
                <a:rPr lang="en-US" sz="1800">
                  <a:solidFill>
                    <a:srgbClr val="FF0000"/>
                  </a:solidFill>
                  <a:latin typeface="UTM Swiss Condensed" panose="02000500000000000000" pitchFamily="2" charset="0"/>
                </a:rPr>
                <a:t>Số lượng công việc hoàn thành</a:t>
              </a:r>
            </a:p>
          </p:txBody>
        </p:sp>
      </p:grpSp>
      <p:grpSp>
        <p:nvGrpSpPr>
          <p:cNvPr id="25" name="Group 24">
            <a:extLst>
              <a:ext uri="{FF2B5EF4-FFF2-40B4-BE49-F238E27FC236}">
                <a16:creationId xmlns:a16="http://schemas.microsoft.com/office/drawing/2014/main" id="{73038657-E988-208E-CEF8-EA3C3138CC82}"/>
              </a:ext>
            </a:extLst>
          </p:cNvPr>
          <p:cNvGrpSpPr/>
          <p:nvPr/>
        </p:nvGrpSpPr>
        <p:grpSpPr>
          <a:xfrm>
            <a:off x="6930192" y="2571752"/>
            <a:ext cx="2155837" cy="656906"/>
            <a:chOff x="3561351" y="1043741"/>
            <a:chExt cx="2155837" cy="656906"/>
          </a:xfrm>
        </p:grpSpPr>
        <p:cxnSp>
          <p:nvCxnSpPr>
            <p:cNvPr id="26" name="Connector: Elbow 25">
              <a:extLst>
                <a:ext uri="{FF2B5EF4-FFF2-40B4-BE49-F238E27FC236}">
                  <a16:creationId xmlns:a16="http://schemas.microsoft.com/office/drawing/2014/main" id="{90C2CE53-12AA-AB37-CB12-3F71F5A0D74D}"/>
                </a:ext>
              </a:extLst>
            </p:cNvPr>
            <p:cNvCxnSpPr>
              <a:cxnSpLocks/>
            </p:cNvCxnSpPr>
            <p:nvPr/>
          </p:nvCxnSpPr>
          <p:spPr>
            <a:xfrm rot="16200000" flipV="1">
              <a:off x="3503621" y="1101471"/>
              <a:ext cx="488437" cy="372978"/>
            </a:xfrm>
            <a:prstGeom prst="bentConnector3">
              <a:avLst>
                <a:gd name="adj1" fmla="val -1729"/>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10661DA-5BE2-6F8A-1082-48866881BA11}"/>
                </a:ext>
              </a:extLst>
            </p:cNvPr>
            <p:cNvSpPr txBox="1"/>
            <p:nvPr/>
          </p:nvSpPr>
          <p:spPr>
            <a:xfrm>
              <a:off x="3934328" y="1331315"/>
              <a:ext cx="1782860" cy="369332"/>
            </a:xfrm>
            <a:prstGeom prst="rect">
              <a:avLst/>
            </a:prstGeom>
            <a:noFill/>
          </p:spPr>
          <p:txBody>
            <a:bodyPr wrap="none" rtlCol="0">
              <a:spAutoFit/>
            </a:bodyPr>
            <a:lstStyle/>
            <a:p>
              <a:r>
                <a:rPr lang="en-US" sz="1800">
                  <a:solidFill>
                    <a:srgbClr val="FF0000"/>
                  </a:solidFill>
                  <a:latin typeface="UTM Swiss Condensed" panose="02000500000000000000" pitchFamily="2" charset="0"/>
                </a:rPr>
                <a:t>Số lượng đánh giá</a:t>
              </a:r>
            </a:p>
          </p:txBody>
        </p:sp>
      </p:grpSp>
      <p:sp>
        <p:nvSpPr>
          <p:cNvPr id="45" name="Frame 44">
            <a:extLst>
              <a:ext uri="{FF2B5EF4-FFF2-40B4-BE49-F238E27FC236}">
                <a16:creationId xmlns:a16="http://schemas.microsoft.com/office/drawing/2014/main" id="{78055F34-4F57-42AE-FB1C-A6023B4B9C2A}"/>
              </a:ext>
            </a:extLst>
          </p:cNvPr>
          <p:cNvSpPr/>
          <p:nvPr/>
        </p:nvSpPr>
        <p:spPr>
          <a:xfrm>
            <a:off x="1943099" y="2495551"/>
            <a:ext cx="4123533" cy="1835818"/>
          </a:xfrm>
          <a:prstGeom prst="frame">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008530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1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250"/>
                                        <p:tgtEl>
                                          <p:spTgt spid="15"/>
                                        </p:tgtEl>
                                      </p:cBhvr>
                                    </p:animEffect>
                                    <p:set>
                                      <p:cBhvr>
                                        <p:cTn id="12" dur="1" fill="hold">
                                          <p:stCondLst>
                                            <p:cond delay="249"/>
                                          </p:stCondLst>
                                        </p:cTn>
                                        <p:tgtEl>
                                          <p:spTgt spid="15"/>
                                        </p:tgtEl>
                                        <p:attrNameLst>
                                          <p:attrName>style.visibility</p:attrName>
                                        </p:attrNameLst>
                                      </p:cBhvr>
                                      <p:to>
                                        <p:strVal val="hidden"/>
                                      </p:to>
                                    </p:set>
                                  </p:childTnLst>
                                </p:cTn>
                              </p:par>
                              <p:par>
                                <p:cTn id="13" presetID="22" presetClass="entr" presetSubtype="2"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right)">
                                      <p:cBhvr>
                                        <p:cTn id="15" dur="10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8" fill="hold" nodeType="clickEffect">
                                  <p:stCondLst>
                                    <p:cond delay="0"/>
                                  </p:stCondLst>
                                  <p:childTnLst>
                                    <p:animEffect transition="out" filter="wipe(left)">
                                      <p:cBhvr>
                                        <p:cTn id="19" dur="250"/>
                                        <p:tgtEl>
                                          <p:spTgt spid="16"/>
                                        </p:tgtEl>
                                      </p:cBhvr>
                                    </p:animEffect>
                                    <p:set>
                                      <p:cBhvr>
                                        <p:cTn id="20" dur="1" fill="hold">
                                          <p:stCondLst>
                                            <p:cond delay="249"/>
                                          </p:stCondLst>
                                        </p:cTn>
                                        <p:tgtEl>
                                          <p:spTgt spid="16"/>
                                        </p:tgtEl>
                                        <p:attrNameLst>
                                          <p:attrName>style.visibility</p:attrName>
                                        </p:attrNameLst>
                                      </p:cBhvr>
                                      <p:to>
                                        <p:strVal val="hidden"/>
                                      </p:to>
                                    </p:set>
                                  </p:childTnLst>
                                </p:cTn>
                              </p:par>
                              <p:par>
                                <p:cTn id="21" presetID="22" presetClass="entr" presetSubtype="2"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right)">
                                      <p:cBhvr>
                                        <p:cTn id="23" dur="10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8" fill="hold" nodeType="clickEffect">
                                  <p:stCondLst>
                                    <p:cond delay="0"/>
                                  </p:stCondLst>
                                  <p:childTnLst>
                                    <p:animEffect transition="out" filter="wipe(left)">
                                      <p:cBhvr>
                                        <p:cTn id="27" dur="250"/>
                                        <p:tgtEl>
                                          <p:spTgt spid="19"/>
                                        </p:tgtEl>
                                      </p:cBhvr>
                                    </p:animEffect>
                                    <p:set>
                                      <p:cBhvr>
                                        <p:cTn id="28" dur="1" fill="hold">
                                          <p:stCondLst>
                                            <p:cond delay="249"/>
                                          </p:stCondLst>
                                        </p:cTn>
                                        <p:tgtEl>
                                          <p:spTgt spid="19"/>
                                        </p:tgtEl>
                                        <p:attrNameLst>
                                          <p:attrName>style.visibility</p:attrName>
                                        </p:attrNameLst>
                                      </p:cBhvr>
                                      <p:to>
                                        <p:strVal val="hidden"/>
                                      </p:to>
                                    </p:set>
                                  </p:childTnLst>
                                </p:cTn>
                              </p:par>
                              <p:par>
                                <p:cTn id="29" presetID="22" presetClass="entr" presetSubtype="2"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right)">
                                      <p:cBhvr>
                                        <p:cTn id="31" dur="10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8" fill="hold" nodeType="clickEffect">
                                  <p:stCondLst>
                                    <p:cond delay="0"/>
                                  </p:stCondLst>
                                  <p:childTnLst>
                                    <p:animEffect transition="out" filter="wipe(left)">
                                      <p:cBhvr>
                                        <p:cTn id="35" dur="250"/>
                                        <p:tgtEl>
                                          <p:spTgt spid="25"/>
                                        </p:tgtEl>
                                      </p:cBhvr>
                                    </p:animEffect>
                                    <p:set>
                                      <p:cBhvr>
                                        <p:cTn id="36" dur="1" fill="hold">
                                          <p:stCondLst>
                                            <p:cond delay="249"/>
                                          </p:stCondLst>
                                        </p:cTn>
                                        <p:tgtEl>
                                          <p:spTgt spid="2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6" presetClass="entr" presetSubtype="32"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circle(out)">
                                      <p:cBhvr>
                                        <p:cTn id="41" dur="12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4" name="Title 3">
            <a:extLst>
              <a:ext uri="{FF2B5EF4-FFF2-40B4-BE49-F238E27FC236}">
                <a16:creationId xmlns:a16="http://schemas.microsoft.com/office/drawing/2014/main" id="{611C7D71-72E1-32B7-85EF-FACD943A8082}"/>
              </a:ext>
            </a:extLst>
          </p:cNvPr>
          <p:cNvSpPr>
            <a:spLocks noGrp="1"/>
          </p:cNvSpPr>
          <p:nvPr>
            <p:ph type="title"/>
          </p:nvPr>
        </p:nvSpPr>
        <p:spPr>
          <a:xfrm>
            <a:off x="723750" y="526925"/>
            <a:ext cx="4708862" cy="572700"/>
          </a:xfrm>
        </p:spPr>
        <p:txBody>
          <a:bodyPr/>
          <a:lstStyle/>
          <a:p>
            <a:pPr algn="l"/>
            <a:r>
              <a:rPr lang="en-US">
                <a:solidFill>
                  <a:schemeClr val="accent2">
                    <a:lumMod val="10000"/>
                  </a:schemeClr>
                </a:solidFill>
              </a:rPr>
              <a:t>DANH SÁCH CÁC THÀNH VIÊN</a:t>
            </a:r>
          </a:p>
        </p:txBody>
      </p:sp>
      <p:grpSp>
        <p:nvGrpSpPr>
          <p:cNvPr id="5" name="Group 4">
            <a:extLst>
              <a:ext uri="{FF2B5EF4-FFF2-40B4-BE49-F238E27FC236}">
                <a16:creationId xmlns:a16="http://schemas.microsoft.com/office/drawing/2014/main" id="{48F93EA2-B923-416A-E84E-8870AFC1BE35}"/>
              </a:ext>
            </a:extLst>
          </p:cNvPr>
          <p:cNvGrpSpPr/>
          <p:nvPr/>
        </p:nvGrpSpPr>
        <p:grpSpPr>
          <a:xfrm>
            <a:off x="2379606" y="1598287"/>
            <a:ext cx="4384788" cy="1130477"/>
            <a:chOff x="1137707" y="1649407"/>
            <a:chExt cx="4384788" cy="1130477"/>
          </a:xfrm>
        </p:grpSpPr>
        <p:sp>
          <p:nvSpPr>
            <p:cNvPr id="11" name="Google Shape;2225;p41">
              <a:extLst>
                <a:ext uri="{FF2B5EF4-FFF2-40B4-BE49-F238E27FC236}">
                  <a16:creationId xmlns:a16="http://schemas.microsoft.com/office/drawing/2014/main" id="{1E5511E7-1B91-1FA5-BE77-7BBD0A297174}"/>
                </a:ext>
              </a:extLst>
            </p:cNvPr>
            <p:cNvSpPr txBox="1">
              <a:spLocks/>
            </p:cNvSpPr>
            <p:nvPr/>
          </p:nvSpPr>
          <p:spPr>
            <a:xfrm>
              <a:off x="2335571" y="1649407"/>
              <a:ext cx="3186924" cy="5726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a:solidFill>
                    <a:schemeClr val="accent2">
                      <a:lumMod val="10000"/>
                    </a:schemeClr>
                  </a:solidFill>
                  <a:latin typeface="UTM Swiss Condensed" panose="02000500000000000000" pitchFamily="2" charset="0"/>
                </a:rPr>
                <a:t>Nguyễn Hữu Minh Dương</a:t>
              </a:r>
            </a:p>
          </p:txBody>
        </p:sp>
        <p:sp>
          <p:nvSpPr>
            <p:cNvPr id="12" name="Google Shape;2226;p41">
              <a:extLst>
                <a:ext uri="{FF2B5EF4-FFF2-40B4-BE49-F238E27FC236}">
                  <a16:creationId xmlns:a16="http://schemas.microsoft.com/office/drawing/2014/main" id="{1F1DDF2C-FCA9-FEB8-67DE-DC635E6B7194}"/>
                </a:ext>
              </a:extLst>
            </p:cNvPr>
            <p:cNvSpPr txBox="1">
              <a:spLocks/>
            </p:cNvSpPr>
            <p:nvPr/>
          </p:nvSpPr>
          <p:spPr>
            <a:xfrm>
              <a:off x="2335570" y="2099160"/>
              <a:ext cx="2922229" cy="5726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400">
                  <a:solidFill>
                    <a:schemeClr val="accent2">
                      <a:lumMod val="10000"/>
                    </a:schemeClr>
                  </a:solidFill>
                  <a:latin typeface="UTM Swiss Condensed" panose="02000500000000000000" pitchFamily="2" charset="0"/>
                  <a:ea typeface="Barlow Semi Condensed"/>
                  <a:cs typeface="Barlow Semi Condensed"/>
                  <a:sym typeface="Barlow Semi Condensed"/>
                </a:rPr>
                <a:t>46.01.104.039</a:t>
              </a:r>
            </a:p>
          </p:txBody>
        </p:sp>
        <p:sp>
          <p:nvSpPr>
            <p:cNvPr id="19" name="Google Shape;2233;p41">
              <a:extLst>
                <a:ext uri="{FF2B5EF4-FFF2-40B4-BE49-F238E27FC236}">
                  <a16:creationId xmlns:a16="http://schemas.microsoft.com/office/drawing/2014/main" id="{2165DBF4-1441-CCE7-B9F1-614FD8FFDD9E}"/>
                </a:ext>
              </a:extLst>
            </p:cNvPr>
            <p:cNvSpPr txBox="1"/>
            <p:nvPr/>
          </p:nvSpPr>
          <p:spPr>
            <a:xfrm>
              <a:off x="1137707"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2">
                      <a:lumMod val="10000"/>
                    </a:schemeClr>
                  </a:solidFill>
                  <a:latin typeface="UTM American Sans" panose="02040603050506020204" pitchFamily="18" charset="0"/>
                  <a:ea typeface="Fjalla One"/>
                  <a:cs typeface="Fjalla One"/>
                  <a:sym typeface="Fjalla One"/>
                </a:rPr>
                <a:t>01</a:t>
              </a:r>
              <a:endParaRPr sz="7200">
                <a:solidFill>
                  <a:schemeClr val="accent2">
                    <a:lumMod val="10000"/>
                  </a:schemeClr>
                </a:solidFill>
                <a:latin typeface="UTM American Sans" panose="02040603050506020204" pitchFamily="18" charset="0"/>
                <a:ea typeface="Fjalla One"/>
                <a:cs typeface="Fjalla One"/>
                <a:sym typeface="Fjalla One"/>
              </a:endParaRPr>
            </a:p>
          </p:txBody>
        </p:sp>
      </p:grpSp>
      <p:grpSp>
        <p:nvGrpSpPr>
          <p:cNvPr id="24" name="Group 23">
            <a:extLst>
              <a:ext uri="{FF2B5EF4-FFF2-40B4-BE49-F238E27FC236}">
                <a16:creationId xmlns:a16="http://schemas.microsoft.com/office/drawing/2014/main" id="{D745598D-9C00-1397-DB4C-DFE4FA8A241D}"/>
              </a:ext>
            </a:extLst>
          </p:cNvPr>
          <p:cNvGrpSpPr/>
          <p:nvPr/>
        </p:nvGrpSpPr>
        <p:grpSpPr>
          <a:xfrm>
            <a:off x="600474" y="3106155"/>
            <a:ext cx="3566999" cy="1130477"/>
            <a:chOff x="1137706" y="1649407"/>
            <a:chExt cx="3566999" cy="1130477"/>
          </a:xfrm>
        </p:grpSpPr>
        <p:sp>
          <p:nvSpPr>
            <p:cNvPr id="25" name="Google Shape;2225;p41">
              <a:extLst>
                <a:ext uri="{FF2B5EF4-FFF2-40B4-BE49-F238E27FC236}">
                  <a16:creationId xmlns:a16="http://schemas.microsoft.com/office/drawing/2014/main" id="{5E4F0F61-2937-ED67-487C-186CB50CE213}"/>
                </a:ext>
              </a:extLst>
            </p:cNvPr>
            <p:cNvSpPr txBox="1">
              <a:spLocks/>
            </p:cNvSpPr>
            <p:nvPr/>
          </p:nvSpPr>
          <p:spPr>
            <a:xfrm>
              <a:off x="2335571" y="1649407"/>
              <a:ext cx="2369134" cy="5726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a:solidFill>
                    <a:schemeClr val="accent2">
                      <a:lumMod val="10000"/>
                    </a:schemeClr>
                  </a:solidFill>
                  <a:latin typeface="UTM Swiss Condensed" panose="02000500000000000000" pitchFamily="2" charset="0"/>
                </a:rPr>
                <a:t>Nguyễn Chí Khang</a:t>
              </a:r>
            </a:p>
          </p:txBody>
        </p:sp>
        <p:sp>
          <p:nvSpPr>
            <p:cNvPr id="26" name="Google Shape;2226;p41">
              <a:extLst>
                <a:ext uri="{FF2B5EF4-FFF2-40B4-BE49-F238E27FC236}">
                  <a16:creationId xmlns:a16="http://schemas.microsoft.com/office/drawing/2014/main" id="{C69BF3B1-953E-6FC0-D209-51B884BC743D}"/>
                </a:ext>
              </a:extLst>
            </p:cNvPr>
            <p:cNvSpPr txBox="1">
              <a:spLocks/>
            </p:cNvSpPr>
            <p:nvPr/>
          </p:nvSpPr>
          <p:spPr>
            <a:xfrm>
              <a:off x="2335570" y="2099160"/>
              <a:ext cx="2369135" cy="5726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400">
                  <a:solidFill>
                    <a:schemeClr val="accent2">
                      <a:lumMod val="10000"/>
                    </a:schemeClr>
                  </a:solidFill>
                  <a:latin typeface="UTM Swiss Condensed" panose="02000500000000000000" pitchFamily="2" charset="0"/>
                  <a:ea typeface="Barlow Semi Condensed"/>
                  <a:cs typeface="Barlow Semi Condensed"/>
                  <a:sym typeface="Barlow Semi Condensed"/>
                </a:rPr>
                <a:t>46.01.104.078</a:t>
              </a:r>
            </a:p>
          </p:txBody>
        </p:sp>
        <p:sp>
          <p:nvSpPr>
            <p:cNvPr id="27" name="Google Shape;2233;p41">
              <a:extLst>
                <a:ext uri="{FF2B5EF4-FFF2-40B4-BE49-F238E27FC236}">
                  <a16:creationId xmlns:a16="http://schemas.microsoft.com/office/drawing/2014/main" id="{36BEE4AD-2492-99F7-4F97-7BF5DF44F957}"/>
                </a:ext>
              </a:extLst>
            </p:cNvPr>
            <p:cNvSpPr txBox="1"/>
            <p:nvPr/>
          </p:nvSpPr>
          <p:spPr>
            <a:xfrm>
              <a:off x="1137706" y="1700784"/>
              <a:ext cx="1313655"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2">
                      <a:lumMod val="10000"/>
                    </a:schemeClr>
                  </a:solidFill>
                  <a:latin typeface="UTM American Sans" panose="02040603050506020204" pitchFamily="18" charset="0"/>
                  <a:ea typeface="Fjalla One"/>
                  <a:cs typeface="Fjalla One"/>
                  <a:sym typeface="Fjalla One"/>
                </a:rPr>
                <a:t>02</a:t>
              </a:r>
              <a:endParaRPr sz="7200">
                <a:solidFill>
                  <a:schemeClr val="accent2">
                    <a:lumMod val="10000"/>
                  </a:schemeClr>
                </a:solidFill>
                <a:latin typeface="UTM American Sans" panose="02040603050506020204" pitchFamily="18" charset="0"/>
                <a:ea typeface="Fjalla One"/>
                <a:cs typeface="Fjalla One"/>
                <a:sym typeface="Fjalla One"/>
              </a:endParaRPr>
            </a:p>
          </p:txBody>
        </p:sp>
      </p:grpSp>
      <p:grpSp>
        <p:nvGrpSpPr>
          <p:cNvPr id="28" name="Group 27">
            <a:extLst>
              <a:ext uri="{FF2B5EF4-FFF2-40B4-BE49-F238E27FC236}">
                <a16:creationId xmlns:a16="http://schemas.microsoft.com/office/drawing/2014/main" id="{CB2D7A4C-09CA-B0ED-8AF2-E66308223C62}"/>
              </a:ext>
            </a:extLst>
          </p:cNvPr>
          <p:cNvGrpSpPr/>
          <p:nvPr/>
        </p:nvGrpSpPr>
        <p:grpSpPr>
          <a:xfrm>
            <a:off x="4825879" y="3106155"/>
            <a:ext cx="3909907" cy="1130477"/>
            <a:chOff x="1090071" y="1649407"/>
            <a:chExt cx="3909907" cy="1130477"/>
          </a:xfrm>
        </p:grpSpPr>
        <p:sp>
          <p:nvSpPr>
            <p:cNvPr id="29" name="Google Shape;2225;p41">
              <a:extLst>
                <a:ext uri="{FF2B5EF4-FFF2-40B4-BE49-F238E27FC236}">
                  <a16:creationId xmlns:a16="http://schemas.microsoft.com/office/drawing/2014/main" id="{A8697281-8528-F28B-933A-63E24BA72975}"/>
                </a:ext>
              </a:extLst>
            </p:cNvPr>
            <p:cNvSpPr txBox="1">
              <a:spLocks/>
            </p:cNvSpPr>
            <p:nvPr/>
          </p:nvSpPr>
          <p:spPr>
            <a:xfrm>
              <a:off x="2335571" y="1649407"/>
              <a:ext cx="2664407" cy="5726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a:solidFill>
                    <a:schemeClr val="accent2">
                      <a:lumMod val="10000"/>
                    </a:schemeClr>
                  </a:solidFill>
                  <a:latin typeface="UTM Swiss Condensed" panose="02000500000000000000" pitchFamily="2" charset="0"/>
                </a:rPr>
                <a:t>Phước Công Nguyên</a:t>
              </a:r>
            </a:p>
          </p:txBody>
        </p:sp>
        <p:sp>
          <p:nvSpPr>
            <p:cNvPr id="30" name="Google Shape;2226;p41">
              <a:extLst>
                <a:ext uri="{FF2B5EF4-FFF2-40B4-BE49-F238E27FC236}">
                  <a16:creationId xmlns:a16="http://schemas.microsoft.com/office/drawing/2014/main" id="{BDE81F39-F314-9B91-F886-623D13AA332E}"/>
                </a:ext>
              </a:extLst>
            </p:cNvPr>
            <p:cNvSpPr txBox="1">
              <a:spLocks/>
            </p:cNvSpPr>
            <p:nvPr/>
          </p:nvSpPr>
          <p:spPr>
            <a:xfrm>
              <a:off x="2335571" y="2099160"/>
              <a:ext cx="2472148" cy="5726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400">
                  <a:solidFill>
                    <a:schemeClr val="accent2">
                      <a:lumMod val="10000"/>
                    </a:schemeClr>
                  </a:solidFill>
                  <a:latin typeface="UTM Swiss Condensed" panose="02000500000000000000" pitchFamily="2" charset="0"/>
                  <a:ea typeface="Barlow Semi Condensed"/>
                  <a:cs typeface="Barlow Semi Condensed"/>
                  <a:sym typeface="Barlow Semi Condensed"/>
                </a:rPr>
                <a:t>46.01.104.125</a:t>
              </a:r>
            </a:p>
          </p:txBody>
        </p:sp>
        <p:sp>
          <p:nvSpPr>
            <p:cNvPr id="31" name="Google Shape;2233;p41">
              <a:extLst>
                <a:ext uri="{FF2B5EF4-FFF2-40B4-BE49-F238E27FC236}">
                  <a16:creationId xmlns:a16="http://schemas.microsoft.com/office/drawing/2014/main" id="{C4D0AB4D-D164-DE77-6BE3-1C4D2A9D3386}"/>
                </a:ext>
              </a:extLst>
            </p:cNvPr>
            <p:cNvSpPr txBox="1"/>
            <p:nvPr/>
          </p:nvSpPr>
          <p:spPr>
            <a:xfrm>
              <a:off x="1090071" y="1700784"/>
              <a:ext cx="1227236"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2">
                      <a:lumMod val="10000"/>
                    </a:schemeClr>
                  </a:solidFill>
                  <a:latin typeface="UTM American Sans" panose="02040603050506020204" pitchFamily="18" charset="0"/>
                  <a:ea typeface="Fjalla One"/>
                  <a:cs typeface="Fjalla One"/>
                  <a:sym typeface="Fjalla One"/>
                </a:rPr>
                <a:t>03</a:t>
              </a:r>
              <a:endParaRPr sz="7200">
                <a:solidFill>
                  <a:schemeClr val="accent2">
                    <a:lumMod val="10000"/>
                  </a:schemeClr>
                </a:solidFill>
                <a:latin typeface="UTM American Sans" panose="02040603050506020204" pitchFamily="18" charset="0"/>
                <a:ea typeface="Fjalla One"/>
                <a:cs typeface="Fjalla One"/>
                <a:sym typeface="Fjalla One"/>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1000"/>
                                        <p:tgtEl>
                                          <p:spTgt spid="5"/>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barn(outVertical)">
                                      <p:cBhvr>
                                        <p:cTn id="11" dur="1000"/>
                                        <p:tgtEl>
                                          <p:spTgt spid="24"/>
                                        </p:tgtEl>
                                      </p:cBhvr>
                                    </p:animEffect>
                                  </p:childTnLst>
                                </p:cTn>
                              </p:par>
                            </p:childTnLst>
                          </p:cTn>
                        </p:par>
                        <p:par>
                          <p:cTn id="12" fill="hold">
                            <p:stCondLst>
                              <p:cond delay="2000"/>
                            </p:stCondLst>
                            <p:childTnLst>
                              <p:par>
                                <p:cTn id="13" presetID="16" presetClass="entr" presetSubtype="37"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barn(outVertical)">
                                      <p:cBhvr>
                                        <p:cTn id="15"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A75BA6-0A3B-A428-C53D-8BD97D0FD132}"/>
              </a:ext>
            </a:extLst>
          </p:cNvPr>
          <p:cNvSpPr>
            <a:spLocks noGrp="1"/>
          </p:cNvSpPr>
          <p:nvPr>
            <p:ph type="ctrTitle"/>
          </p:nvPr>
        </p:nvSpPr>
        <p:spPr>
          <a:xfrm>
            <a:off x="512532" y="396475"/>
            <a:ext cx="4891805" cy="517925"/>
          </a:xfrm>
        </p:spPr>
        <p:txBody>
          <a:bodyPr anchor="ctr"/>
          <a:lstStyle/>
          <a:p>
            <a:pPr algn="l"/>
            <a:r>
              <a:rPr lang="vi-VN" sz="2800">
                <a:solidFill>
                  <a:schemeClr val="accent2">
                    <a:lumMod val="10000"/>
                  </a:schemeClr>
                </a:solidFill>
              </a:rPr>
              <a:t>TRANG QUẢN LÝ NGƯỜI DÙNG</a:t>
            </a:r>
            <a:endParaRPr lang="en-US" sz="2800">
              <a:solidFill>
                <a:schemeClr val="accent2">
                  <a:lumMod val="10000"/>
                </a:schemeClr>
              </a:solidFill>
            </a:endParaRPr>
          </a:p>
        </p:txBody>
      </p:sp>
      <p:pic>
        <p:nvPicPr>
          <p:cNvPr id="2" name="Picture 1">
            <a:extLst>
              <a:ext uri="{FF2B5EF4-FFF2-40B4-BE49-F238E27FC236}">
                <a16:creationId xmlns:a16="http://schemas.microsoft.com/office/drawing/2014/main" id="{01CDE21A-C5B2-97C5-6B94-957CCDBC98AE}"/>
              </a:ext>
            </a:extLst>
          </p:cNvPr>
          <p:cNvPicPr>
            <a:picLocks noChangeAspect="1"/>
          </p:cNvPicPr>
          <p:nvPr/>
        </p:nvPicPr>
        <p:blipFill>
          <a:blip r:embed="rId2"/>
          <a:stretch>
            <a:fillRect/>
          </a:stretch>
        </p:blipFill>
        <p:spPr>
          <a:xfrm>
            <a:off x="1021186" y="1087245"/>
            <a:ext cx="7101627" cy="3659780"/>
          </a:xfrm>
          <a:prstGeom prst="rect">
            <a:avLst/>
          </a:prstGeom>
        </p:spPr>
      </p:pic>
      <p:sp>
        <p:nvSpPr>
          <p:cNvPr id="13" name="TextBox 12">
            <a:extLst>
              <a:ext uri="{FF2B5EF4-FFF2-40B4-BE49-F238E27FC236}">
                <a16:creationId xmlns:a16="http://schemas.microsoft.com/office/drawing/2014/main" id="{FAA4FB6D-E3C4-FEAE-8963-4A5920586BF9}"/>
              </a:ext>
            </a:extLst>
          </p:cNvPr>
          <p:cNvSpPr txBox="1"/>
          <p:nvPr/>
        </p:nvSpPr>
        <p:spPr>
          <a:xfrm>
            <a:off x="6341391" y="3468591"/>
            <a:ext cx="1667205" cy="307777"/>
          </a:xfrm>
          <a:prstGeom prst="rect">
            <a:avLst/>
          </a:prstGeom>
          <a:noFill/>
        </p:spPr>
        <p:txBody>
          <a:bodyPr wrap="square" rtlCol="0">
            <a:spAutoFit/>
          </a:bodyPr>
          <a:lstStyle/>
          <a:p>
            <a:pPr algn="ctr"/>
            <a:r>
              <a:rPr lang="en-US">
                <a:solidFill>
                  <a:schemeClr val="accent2">
                    <a:lumMod val="10000"/>
                  </a:schemeClr>
                </a:solidFill>
                <a:latin typeface="UTM Swiss Condensed" panose="02000500000000000000" pitchFamily="2" charset="0"/>
              </a:rPr>
              <a:t>Loại 1: Người quản lý</a:t>
            </a:r>
          </a:p>
        </p:txBody>
      </p:sp>
      <p:grpSp>
        <p:nvGrpSpPr>
          <p:cNvPr id="23" name="Group 22">
            <a:extLst>
              <a:ext uri="{FF2B5EF4-FFF2-40B4-BE49-F238E27FC236}">
                <a16:creationId xmlns:a16="http://schemas.microsoft.com/office/drawing/2014/main" id="{D251E44F-2CE4-6343-5124-2487798734CC}"/>
              </a:ext>
            </a:extLst>
          </p:cNvPr>
          <p:cNvGrpSpPr/>
          <p:nvPr/>
        </p:nvGrpSpPr>
        <p:grpSpPr>
          <a:xfrm>
            <a:off x="7105650" y="2381250"/>
            <a:ext cx="304800" cy="1071566"/>
            <a:chOff x="7105650" y="2381250"/>
            <a:chExt cx="304800" cy="1071566"/>
          </a:xfrm>
        </p:grpSpPr>
        <p:sp>
          <p:nvSpPr>
            <p:cNvPr id="3" name="Frame 2">
              <a:extLst>
                <a:ext uri="{FF2B5EF4-FFF2-40B4-BE49-F238E27FC236}">
                  <a16:creationId xmlns:a16="http://schemas.microsoft.com/office/drawing/2014/main" id="{2062AE81-CC93-5708-8BAE-BD5904AFF5B1}"/>
                </a:ext>
              </a:extLst>
            </p:cNvPr>
            <p:cNvSpPr/>
            <p:nvPr/>
          </p:nvSpPr>
          <p:spPr>
            <a:xfrm>
              <a:off x="7105650" y="2381250"/>
              <a:ext cx="304800" cy="209550"/>
            </a:xfrm>
            <a:prstGeom prst="frame">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5" name="Connector: Elbow 14">
              <a:extLst>
                <a:ext uri="{FF2B5EF4-FFF2-40B4-BE49-F238E27FC236}">
                  <a16:creationId xmlns:a16="http://schemas.microsoft.com/office/drawing/2014/main" id="{783D3860-F24A-E017-229A-66C28B44FC45}"/>
                </a:ext>
              </a:extLst>
            </p:cNvPr>
            <p:cNvCxnSpPr>
              <a:cxnSpLocks/>
              <a:stCxn id="3" idx="2"/>
            </p:cNvCxnSpPr>
            <p:nvPr/>
          </p:nvCxnSpPr>
          <p:spPr>
            <a:xfrm rot="16200000" flipH="1">
              <a:off x="6827043" y="3021806"/>
              <a:ext cx="862016" cy="3"/>
            </a:xfrm>
            <a:prstGeom prst="bent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3142C345-4572-7F2A-C898-7F70084D0603}"/>
              </a:ext>
            </a:extLst>
          </p:cNvPr>
          <p:cNvSpPr txBox="1"/>
          <p:nvPr/>
        </p:nvSpPr>
        <p:spPr>
          <a:xfrm>
            <a:off x="6341392" y="3784256"/>
            <a:ext cx="1667224" cy="307777"/>
          </a:xfrm>
          <a:prstGeom prst="rect">
            <a:avLst/>
          </a:prstGeom>
          <a:noFill/>
        </p:spPr>
        <p:txBody>
          <a:bodyPr wrap="square">
            <a:spAutoFit/>
          </a:bodyPr>
          <a:lstStyle/>
          <a:p>
            <a:pPr algn="ctr"/>
            <a:r>
              <a:rPr lang="en-US" sz="1400">
                <a:solidFill>
                  <a:schemeClr val="accent2">
                    <a:lumMod val="10000"/>
                  </a:schemeClr>
                </a:solidFill>
                <a:latin typeface="UTM Swiss Condensed" panose="02000500000000000000" pitchFamily="2" charset="0"/>
              </a:rPr>
              <a:t>Loại 2: Người dùng</a:t>
            </a:r>
          </a:p>
        </p:txBody>
      </p:sp>
      <p:sp>
        <p:nvSpPr>
          <p:cNvPr id="22" name="Frame 21">
            <a:extLst>
              <a:ext uri="{FF2B5EF4-FFF2-40B4-BE49-F238E27FC236}">
                <a16:creationId xmlns:a16="http://schemas.microsoft.com/office/drawing/2014/main" id="{C0159F1C-879C-E3FD-5422-FFC363F61DB4}"/>
              </a:ext>
            </a:extLst>
          </p:cNvPr>
          <p:cNvSpPr/>
          <p:nvPr/>
        </p:nvSpPr>
        <p:spPr>
          <a:xfrm>
            <a:off x="2097511" y="2174826"/>
            <a:ext cx="5008139" cy="209550"/>
          </a:xfrm>
          <a:prstGeom prst="frame">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823312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out)">
                                      <p:cBhvr>
                                        <p:cTn id="7" dur="10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250"/>
                                        <p:tgtEl>
                                          <p:spTgt spid="22"/>
                                        </p:tgtEl>
                                      </p:cBhvr>
                                    </p:animEffect>
                                    <p:set>
                                      <p:cBhvr>
                                        <p:cTn id="12" dur="1" fill="hold">
                                          <p:stCondLst>
                                            <p:cond delay="249"/>
                                          </p:stCondLst>
                                        </p:cTn>
                                        <p:tgtEl>
                                          <p:spTgt spid="22"/>
                                        </p:tgtEl>
                                        <p:attrNameLst>
                                          <p:attrName>style.visibility</p:attrName>
                                        </p:attrNameLst>
                                      </p:cBhvr>
                                      <p:to>
                                        <p:strVal val="hidden"/>
                                      </p:to>
                                    </p:set>
                                  </p:childTnLst>
                                </p:cTn>
                              </p:par>
                              <p:par>
                                <p:cTn id="13" presetID="22" presetClass="entr" presetSubtype="1"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1000"/>
                                        <p:tgtEl>
                                          <p:spTgt spid="23"/>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1000"/>
                                        <p:tgtEl>
                                          <p:spTgt spid="1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p:bldP spid="22" grpId="0" animBg="1"/>
      <p:bldP spid="22"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A75BA6-0A3B-A428-C53D-8BD97D0FD132}"/>
              </a:ext>
            </a:extLst>
          </p:cNvPr>
          <p:cNvSpPr>
            <a:spLocks noGrp="1"/>
          </p:cNvSpPr>
          <p:nvPr>
            <p:ph type="ctrTitle"/>
          </p:nvPr>
        </p:nvSpPr>
        <p:spPr>
          <a:xfrm>
            <a:off x="512532" y="396475"/>
            <a:ext cx="4950421" cy="517925"/>
          </a:xfrm>
        </p:spPr>
        <p:txBody>
          <a:bodyPr anchor="ctr"/>
          <a:lstStyle/>
          <a:p>
            <a:pPr algn="l"/>
            <a:r>
              <a:rPr lang="en-US" sz="2800">
                <a:solidFill>
                  <a:schemeClr val="accent2">
                    <a:lumMod val="10000"/>
                  </a:schemeClr>
                </a:solidFill>
              </a:rPr>
              <a:t>TRANG QUẢN LÝ BÌNH LUẬN</a:t>
            </a:r>
          </a:p>
        </p:txBody>
      </p:sp>
      <p:pic>
        <p:nvPicPr>
          <p:cNvPr id="2" name="Picture 1">
            <a:extLst>
              <a:ext uri="{FF2B5EF4-FFF2-40B4-BE49-F238E27FC236}">
                <a16:creationId xmlns:a16="http://schemas.microsoft.com/office/drawing/2014/main" id="{076C09D6-F353-FD29-6347-612C8AF40AD7}"/>
              </a:ext>
            </a:extLst>
          </p:cNvPr>
          <p:cNvPicPr>
            <a:picLocks noChangeAspect="1"/>
          </p:cNvPicPr>
          <p:nvPr/>
        </p:nvPicPr>
        <p:blipFill>
          <a:blip r:embed="rId2"/>
          <a:stretch>
            <a:fillRect/>
          </a:stretch>
        </p:blipFill>
        <p:spPr>
          <a:xfrm>
            <a:off x="1004030" y="1140804"/>
            <a:ext cx="7135941" cy="3768080"/>
          </a:xfrm>
          <a:prstGeom prst="rect">
            <a:avLst/>
          </a:prstGeom>
        </p:spPr>
      </p:pic>
      <p:sp>
        <p:nvSpPr>
          <p:cNvPr id="3" name="Frame 2">
            <a:extLst>
              <a:ext uri="{FF2B5EF4-FFF2-40B4-BE49-F238E27FC236}">
                <a16:creationId xmlns:a16="http://schemas.microsoft.com/office/drawing/2014/main" id="{9AD2A362-2EA0-5880-4CB8-5815E17BA033}"/>
              </a:ext>
            </a:extLst>
          </p:cNvPr>
          <p:cNvSpPr/>
          <p:nvPr/>
        </p:nvSpPr>
        <p:spPr>
          <a:xfrm>
            <a:off x="2142225" y="2350295"/>
            <a:ext cx="5080106" cy="209550"/>
          </a:xfrm>
          <a:prstGeom prst="frame">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570167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ou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A75BA6-0A3B-A428-C53D-8BD97D0FD132}"/>
              </a:ext>
            </a:extLst>
          </p:cNvPr>
          <p:cNvSpPr>
            <a:spLocks noGrp="1"/>
          </p:cNvSpPr>
          <p:nvPr>
            <p:ph type="ctrTitle"/>
          </p:nvPr>
        </p:nvSpPr>
        <p:spPr>
          <a:xfrm>
            <a:off x="512532" y="396475"/>
            <a:ext cx="4774575" cy="517925"/>
          </a:xfrm>
        </p:spPr>
        <p:txBody>
          <a:bodyPr anchor="ctr"/>
          <a:lstStyle/>
          <a:p>
            <a:pPr algn="l"/>
            <a:r>
              <a:rPr lang="en-US" sz="2800">
                <a:solidFill>
                  <a:schemeClr val="accent2">
                    <a:lumMod val="10000"/>
                  </a:schemeClr>
                </a:solidFill>
              </a:rPr>
              <a:t>TRANG QUẢN LÝ SẢN PHẨM</a:t>
            </a:r>
          </a:p>
        </p:txBody>
      </p:sp>
      <p:pic>
        <p:nvPicPr>
          <p:cNvPr id="2" name="Picture 1">
            <a:extLst>
              <a:ext uri="{FF2B5EF4-FFF2-40B4-BE49-F238E27FC236}">
                <a16:creationId xmlns:a16="http://schemas.microsoft.com/office/drawing/2014/main" id="{E5BEF443-5856-BE7D-1DEA-77CEA7A482AB}"/>
              </a:ext>
            </a:extLst>
          </p:cNvPr>
          <p:cNvPicPr>
            <a:picLocks noChangeAspect="1"/>
          </p:cNvPicPr>
          <p:nvPr/>
        </p:nvPicPr>
        <p:blipFill>
          <a:blip r:embed="rId2"/>
          <a:stretch>
            <a:fillRect/>
          </a:stretch>
        </p:blipFill>
        <p:spPr>
          <a:xfrm>
            <a:off x="1044469" y="1038472"/>
            <a:ext cx="7055062" cy="3755234"/>
          </a:xfrm>
          <a:prstGeom prst="rect">
            <a:avLst/>
          </a:prstGeom>
        </p:spPr>
      </p:pic>
      <p:sp>
        <p:nvSpPr>
          <p:cNvPr id="3" name="Frame 2">
            <a:extLst>
              <a:ext uri="{FF2B5EF4-FFF2-40B4-BE49-F238E27FC236}">
                <a16:creationId xmlns:a16="http://schemas.microsoft.com/office/drawing/2014/main" id="{1D81908D-32C5-66A6-3238-DAD375F9CCE0}"/>
              </a:ext>
            </a:extLst>
          </p:cNvPr>
          <p:cNvSpPr/>
          <p:nvPr/>
        </p:nvSpPr>
        <p:spPr>
          <a:xfrm>
            <a:off x="2142225" y="2235994"/>
            <a:ext cx="5388875" cy="304800"/>
          </a:xfrm>
          <a:prstGeom prst="frame">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507831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ou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A75BA6-0A3B-A428-C53D-8BD97D0FD132}"/>
              </a:ext>
            </a:extLst>
          </p:cNvPr>
          <p:cNvSpPr>
            <a:spLocks noGrp="1"/>
          </p:cNvSpPr>
          <p:nvPr>
            <p:ph type="ctrTitle"/>
          </p:nvPr>
        </p:nvSpPr>
        <p:spPr>
          <a:xfrm>
            <a:off x="512533" y="396475"/>
            <a:ext cx="3264300" cy="517925"/>
          </a:xfrm>
        </p:spPr>
        <p:txBody>
          <a:bodyPr anchor="ctr"/>
          <a:lstStyle/>
          <a:p>
            <a:pPr algn="l"/>
            <a:r>
              <a:rPr lang="en-US" sz="2800">
                <a:solidFill>
                  <a:schemeClr val="accent2">
                    <a:lumMod val="10000"/>
                  </a:schemeClr>
                </a:solidFill>
              </a:rPr>
              <a:t>THÊM SẢN PHẨM</a:t>
            </a:r>
          </a:p>
        </p:txBody>
      </p:sp>
      <p:pic>
        <p:nvPicPr>
          <p:cNvPr id="2" name="Picture 1">
            <a:extLst>
              <a:ext uri="{FF2B5EF4-FFF2-40B4-BE49-F238E27FC236}">
                <a16:creationId xmlns:a16="http://schemas.microsoft.com/office/drawing/2014/main" id="{7743EB3B-6856-54DB-4238-F530032CAFBC}"/>
              </a:ext>
            </a:extLst>
          </p:cNvPr>
          <p:cNvPicPr>
            <a:picLocks noChangeAspect="1"/>
          </p:cNvPicPr>
          <p:nvPr/>
        </p:nvPicPr>
        <p:blipFill>
          <a:blip r:embed="rId2"/>
          <a:stretch>
            <a:fillRect/>
          </a:stretch>
        </p:blipFill>
        <p:spPr>
          <a:xfrm>
            <a:off x="1149576" y="1084196"/>
            <a:ext cx="6844849" cy="3534695"/>
          </a:xfrm>
          <a:prstGeom prst="rect">
            <a:avLst/>
          </a:prstGeom>
        </p:spPr>
      </p:pic>
      <p:grpSp>
        <p:nvGrpSpPr>
          <p:cNvPr id="4" name="Group 3">
            <a:extLst>
              <a:ext uri="{FF2B5EF4-FFF2-40B4-BE49-F238E27FC236}">
                <a16:creationId xmlns:a16="http://schemas.microsoft.com/office/drawing/2014/main" id="{234815D6-E3F5-2F10-0F50-C91243C82DBB}"/>
              </a:ext>
            </a:extLst>
          </p:cNvPr>
          <p:cNvGrpSpPr/>
          <p:nvPr/>
        </p:nvGrpSpPr>
        <p:grpSpPr>
          <a:xfrm>
            <a:off x="3776833" y="2006611"/>
            <a:ext cx="1746590" cy="338554"/>
            <a:chOff x="6005569" y="1910357"/>
            <a:chExt cx="1746590" cy="338554"/>
          </a:xfrm>
        </p:grpSpPr>
        <p:sp>
          <p:nvSpPr>
            <p:cNvPr id="5" name="TextBox 4">
              <a:extLst>
                <a:ext uri="{FF2B5EF4-FFF2-40B4-BE49-F238E27FC236}">
                  <a16:creationId xmlns:a16="http://schemas.microsoft.com/office/drawing/2014/main" id="{027FE381-C1BC-9909-9FEB-8364504CFEB5}"/>
                </a:ext>
              </a:extLst>
            </p:cNvPr>
            <p:cNvSpPr txBox="1"/>
            <p:nvPr/>
          </p:nvSpPr>
          <p:spPr>
            <a:xfrm>
              <a:off x="6427757" y="1910357"/>
              <a:ext cx="1324402" cy="338554"/>
            </a:xfrm>
            <a:prstGeom prst="rect">
              <a:avLst/>
            </a:prstGeom>
            <a:noFill/>
          </p:spPr>
          <p:txBody>
            <a:bodyPr wrap="none" rtlCol="0">
              <a:spAutoFit/>
            </a:bodyPr>
            <a:lstStyle/>
            <a:p>
              <a:r>
                <a:rPr lang="en-US" sz="1600" b="1">
                  <a:solidFill>
                    <a:schemeClr val="accent2">
                      <a:lumMod val="10000"/>
                    </a:schemeClr>
                  </a:solidFill>
                  <a:latin typeface="UTM Swiss Condensed" panose="02000500000000000000" pitchFamily="2" charset="0"/>
                </a:rPr>
                <a:t>Tên sản phẩm</a:t>
              </a:r>
            </a:p>
          </p:txBody>
        </p:sp>
        <p:cxnSp>
          <p:nvCxnSpPr>
            <p:cNvPr id="6" name="Connector: Elbow 5">
              <a:extLst>
                <a:ext uri="{FF2B5EF4-FFF2-40B4-BE49-F238E27FC236}">
                  <a16:creationId xmlns:a16="http://schemas.microsoft.com/office/drawing/2014/main" id="{8AD0D179-7BC0-AB8B-F168-99E9E2944B40}"/>
                </a:ext>
              </a:extLst>
            </p:cNvPr>
            <p:cNvCxnSpPr>
              <a:cxnSpLocks/>
            </p:cNvCxnSpPr>
            <p:nvPr/>
          </p:nvCxnSpPr>
          <p:spPr>
            <a:xfrm rot="10800000" flipV="1">
              <a:off x="6005569" y="2110412"/>
              <a:ext cx="422188" cy="1"/>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C07B032-3E9D-F1C6-28E5-C9E776DEB2CF}"/>
              </a:ext>
            </a:extLst>
          </p:cNvPr>
          <p:cNvGrpSpPr/>
          <p:nvPr/>
        </p:nvGrpSpPr>
        <p:grpSpPr>
          <a:xfrm>
            <a:off x="4029496" y="4021204"/>
            <a:ext cx="2115280" cy="338554"/>
            <a:chOff x="6005569" y="1910357"/>
            <a:chExt cx="2115280" cy="338554"/>
          </a:xfrm>
        </p:grpSpPr>
        <p:sp>
          <p:nvSpPr>
            <p:cNvPr id="11" name="TextBox 10">
              <a:extLst>
                <a:ext uri="{FF2B5EF4-FFF2-40B4-BE49-F238E27FC236}">
                  <a16:creationId xmlns:a16="http://schemas.microsoft.com/office/drawing/2014/main" id="{84C5B6D7-6FDD-A543-44F2-B4A27A7BF5A2}"/>
                </a:ext>
              </a:extLst>
            </p:cNvPr>
            <p:cNvSpPr txBox="1"/>
            <p:nvPr/>
          </p:nvSpPr>
          <p:spPr>
            <a:xfrm>
              <a:off x="6427757" y="1910357"/>
              <a:ext cx="1693092" cy="338554"/>
            </a:xfrm>
            <a:prstGeom prst="rect">
              <a:avLst/>
            </a:prstGeom>
            <a:noFill/>
          </p:spPr>
          <p:txBody>
            <a:bodyPr wrap="none" rtlCol="0">
              <a:spAutoFit/>
            </a:bodyPr>
            <a:lstStyle/>
            <a:p>
              <a:r>
                <a:rPr lang="en-US" sz="1600" b="1">
                  <a:solidFill>
                    <a:schemeClr val="accent2">
                      <a:lumMod val="10000"/>
                    </a:schemeClr>
                  </a:solidFill>
                  <a:latin typeface="UTM Swiss Condensed" panose="02000500000000000000" pitchFamily="2" charset="0"/>
                </a:rPr>
                <a:t>Đính kèm hình ảnh</a:t>
              </a:r>
            </a:p>
          </p:txBody>
        </p:sp>
        <p:cxnSp>
          <p:nvCxnSpPr>
            <p:cNvPr id="12" name="Connector: Elbow 11">
              <a:extLst>
                <a:ext uri="{FF2B5EF4-FFF2-40B4-BE49-F238E27FC236}">
                  <a16:creationId xmlns:a16="http://schemas.microsoft.com/office/drawing/2014/main" id="{FDF5B539-76C1-F144-CEB1-14D821AEE66D}"/>
                </a:ext>
              </a:extLst>
            </p:cNvPr>
            <p:cNvCxnSpPr>
              <a:cxnSpLocks/>
            </p:cNvCxnSpPr>
            <p:nvPr/>
          </p:nvCxnSpPr>
          <p:spPr>
            <a:xfrm rot="10800000" flipV="1">
              <a:off x="6005569" y="2110412"/>
              <a:ext cx="422188" cy="1"/>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9FD0395F-781A-DD36-22AC-30442B7B3C23}"/>
              </a:ext>
            </a:extLst>
          </p:cNvPr>
          <p:cNvGrpSpPr/>
          <p:nvPr/>
        </p:nvGrpSpPr>
        <p:grpSpPr>
          <a:xfrm>
            <a:off x="4024950" y="4349586"/>
            <a:ext cx="2960062" cy="338554"/>
            <a:chOff x="6005569" y="1910357"/>
            <a:chExt cx="2960062" cy="338554"/>
          </a:xfrm>
        </p:grpSpPr>
        <p:sp>
          <p:nvSpPr>
            <p:cNvPr id="14" name="TextBox 13">
              <a:extLst>
                <a:ext uri="{FF2B5EF4-FFF2-40B4-BE49-F238E27FC236}">
                  <a16:creationId xmlns:a16="http://schemas.microsoft.com/office/drawing/2014/main" id="{2EAB0BBC-B80F-5E9F-76BB-59C6313073C2}"/>
                </a:ext>
              </a:extLst>
            </p:cNvPr>
            <p:cNvSpPr txBox="1"/>
            <p:nvPr/>
          </p:nvSpPr>
          <p:spPr>
            <a:xfrm>
              <a:off x="6427757" y="1910357"/>
              <a:ext cx="2537874" cy="338554"/>
            </a:xfrm>
            <a:prstGeom prst="rect">
              <a:avLst/>
            </a:prstGeom>
            <a:noFill/>
          </p:spPr>
          <p:txBody>
            <a:bodyPr wrap="none" rtlCol="0">
              <a:spAutoFit/>
            </a:bodyPr>
            <a:lstStyle/>
            <a:p>
              <a:r>
                <a:rPr lang="en-US" sz="1600" b="1">
                  <a:solidFill>
                    <a:schemeClr val="accent2">
                      <a:lumMod val="10000"/>
                    </a:schemeClr>
                  </a:solidFill>
                  <a:latin typeface="UTM Swiss Condensed" panose="02000500000000000000" pitchFamily="2" charset="0"/>
                </a:rPr>
                <a:t>Đính kèm nhiều hình ảnh hơn</a:t>
              </a:r>
            </a:p>
          </p:txBody>
        </p:sp>
        <p:cxnSp>
          <p:nvCxnSpPr>
            <p:cNvPr id="15" name="Connector: Elbow 14">
              <a:extLst>
                <a:ext uri="{FF2B5EF4-FFF2-40B4-BE49-F238E27FC236}">
                  <a16:creationId xmlns:a16="http://schemas.microsoft.com/office/drawing/2014/main" id="{B72A53BD-1A23-B869-81F1-CBF318B4CB7E}"/>
                </a:ext>
              </a:extLst>
            </p:cNvPr>
            <p:cNvCxnSpPr>
              <a:cxnSpLocks/>
            </p:cNvCxnSpPr>
            <p:nvPr/>
          </p:nvCxnSpPr>
          <p:spPr>
            <a:xfrm rot="10800000" flipV="1">
              <a:off x="6005569" y="2110412"/>
              <a:ext cx="422188" cy="1"/>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15138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A75BA6-0A3B-A428-C53D-8BD97D0FD132}"/>
              </a:ext>
            </a:extLst>
          </p:cNvPr>
          <p:cNvSpPr>
            <a:spLocks noGrp="1"/>
          </p:cNvSpPr>
          <p:nvPr>
            <p:ph type="ctrTitle"/>
          </p:nvPr>
        </p:nvSpPr>
        <p:spPr>
          <a:xfrm>
            <a:off x="512533" y="396475"/>
            <a:ext cx="5266944" cy="517925"/>
          </a:xfrm>
        </p:spPr>
        <p:txBody>
          <a:bodyPr anchor="ctr"/>
          <a:lstStyle/>
          <a:p>
            <a:pPr algn="l"/>
            <a:r>
              <a:rPr lang="en-US" sz="2800">
                <a:solidFill>
                  <a:schemeClr val="accent2">
                    <a:lumMod val="10000"/>
                  </a:schemeClr>
                </a:solidFill>
              </a:rPr>
              <a:t>ĐĂNG XUẤT KHỎI TRANG ADMIN</a:t>
            </a:r>
          </a:p>
        </p:txBody>
      </p:sp>
      <p:pic>
        <p:nvPicPr>
          <p:cNvPr id="2" name="Picture 1">
            <a:extLst>
              <a:ext uri="{FF2B5EF4-FFF2-40B4-BE49-F238E27FC236}">
                <a16:creationId xmlns:a16="http://schemas.microsoft.com/office/drawing/2014/main" id="{0347C486-8D8C-C32F-5501-0B7FEFEE73F0}"/>
              </a:ext>
            </a:extLst>
          </p:cNvPr>
          <p:cNvPicPr>
            <a:picLocks noChangeAspect="1"/>
          </p:cNvPicPr>
          <p:nvPr/>
        </p:nvPicPr>
        <p:blipFill>
          <a:blip r:embed="rId2"/>
          <a:stretch>
            <a:fillRect/>
          </a:stretch>
        </p:blipFill>
        <p:spPr>
          <a:xfrm>
            <a:off x="1204853" y="1041521"/>
            <a:ext cx="6734294" cy="3577371"/>
          </a:xfrm>
          <a:prstGeom prst="rect">
            <a:avLst/>
          </a:prstGeom>
        </p:spPr>
      </p:pic>
      <p:sp>
        <p:nvSpPr>
          <p:cNvPr id="3" name="Frame 2">
            <a:extLst>
              <a:ext uri="{FF2B5EF4-FFF2-40B4-BE49-F238E27FC236}">
                <a16:creationId xmlns:a16="http://schemas.microsoft.com/office/drawing/2014/main" id="{ABBF083F-5FD6-4253-4F1B-8814A6E3B595}"/>
              </a:ext>
            </a:extLst>
          </p:cNvPr>
          <p:cNvSpPr/>
          <p:nvPr/>
        </p:nvSpPr>
        <p:spPr>
          <a:xfrm>
            <a:off x="5038725" y="1978820"/>
            <a:ext cx="433388" cy="209550"/>
          </a:xfrm>
          <a:prstGeom prst="frame">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421607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ou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A75BA6-0A3B-A428-C53D-8BD97D0FD132}"/>
              </a:ext>
            </a:extLst>
          </p:cNvPr>
          <p:cNvSpPr>
            <a:spLocks noGrp="1"/>
          </p:cNvSpPr>
          <p:nvPr>
            <p:ph type="ctrTitle"/>
          </p:nvPr>
        </p:nvSpPr>
        <p:spPr>
          <a:xfrm>
            <a:off x="512533" y="396475"/>
            <a:ext cx="5266944" cy="517925"/>
          </a:xfrm>
        </p:spPr>
        <p:txBody>
          <a:bodyPr anchor="ctr"/>
          <a:lstStyle/>
          <a:p>
            <a:pPr algn="l"/>
            <a:r>
              <a:rPr lang="en-US" sz="2800">
                <a:solidFill>
                  <a:schemeClr val="accent2">
                    <a:lumMod val="10000"/>
                  </a:schemeClr>
                </a:solidFill>
              </a:rPr>
              <a:t>TRANG CHỦ NGƯỜI DÙNG</a:t>
            </a:r>
          </a:p>
        </p:txBody>
      </p:sp>
      <p:pic>
        <p:nvPicPr>
          <p:cNvPr id="3" name="Picture 2">
            <a:extLst>
              <a:ext uri="{FF2B5EF4-FFF2-40B4-BE49-F238E27FC236}">
                <a16:creationId xmlns:a16="http://schemas.microsoft.com/office/drawing/2014/main" id="{33604C95-2628-B6A8-90C9-85D87F36A6C7}"/>
              </a:ext>
            </a:extLst>
          </p:cNvPr>
          <p:cNvPicPr>
            <a:picLocks noChangeAspect="1"/>
          </p:cNvPicPr>
          <p:nvPr/>
        </p:nvPicPr>
        <p:blipFill>
          <a:blip r:embed="rId2"/>
          <a:stretch>
            <a:fillRect/>
          </a:stretch>
        </p:blipFill>
        <p:spPr>
          <a:xfrm>
            <a:off x="887552" y="1175644"/>
            <a:ext cx="7368897" cy="3571381"/>
          </a:xfrm>
          <a:prstGeom prst="rect">
            <a:avLst/>
          </a:prstGeom>
        </p:spPr>
      </p:pic>
    </p:spTree>
    <p:extLst>
      <p:ext uri="{BB962C8B-B14F-4D97-AF65-F5344CB8AC3E}">
        <p14:creationId xmlns:p14="http://schemas.microsoft.com/office/powerpoint/2010/main" val="12372112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A75BA6-0A3B-A428-C53D-8BD97D0FD132}"/>
              </a:ext>
            </a:extLst>
          </p:cNvPr>
          <p:cNvSpPr>
            <a:spLocks noGrp="1"/>
          </p:cNvSpPr>
          <p:nvPr>
            <p:ph type="ctrTitle"/>
          </p:nvPr>
        </p:nvSpPr>
        <p:spPr>
          <a:xfrm>
            <a:off x="512533" y="396475"/>
            <a:ext cx="5266944" cy="517925"/>
          </a:xfrm>
        </p:spPr>
        <p:txBody>
          <a:bodyPr anchor="ctr"/>
          <a:lstStyle/>
          <a:p>
            <a:pPr algn="l"/>
            <a:r>
              <a:rPr lang="en-US" sz="2800">
                <a:solidFill>
                  <a:schemeClr val="accent2">
                    <a:lumMod val="10000"/>
                  </a:schemeClr>
                </a:solidFill>
              </a:rPr>
              <a:t>ĐĂNG NHẬP NGƯỜI DÙNG</a:t>
            </a:r>
          </a:p>
        </p:txBody>
      </p:sp>
      <p:pic>
        <p:nvPicPr>
          <p:cNvPr id="4" name="Picture 3" descr="Graphical user interface, website&#10;&#10;Description automatically generated">
            <a:extLst>
              <a:ext uri="{FF2B5EF4-FFF2-40B4-BE49-F238E27FC236}">
                <a16:creationId xmlns:a16="http://schemas.microsoft.com/office/drawing/2014/main" id="{6A8E0CF5-4614-E755-50E0-67FA80CC12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4820" y="1034097"/>
            <a:ext cx="6954361" cy="3712928"/>
          </a:xfrm>
          <a:prstGeom prst="rect">
            <a:avLst/>
          </a:prstGeom>
        </p:spPr>
      </p:pic>
      <p:grpSp>
        <p:nvGrpSpPr>
          <p:cNvPr id="9" name="Group 8">
            <a:extLst>
              <a:ext uri="{FF2B5EF4-FFF2-40B4-BE49-F238E27FC236}">
                <a16:creationId xmlns:a16="http://schemas.microsoft.com/office/drawing/2014/main" id="{1AA70C10-C8CA-2D1F-2283-EE18FA3D98FF}"/>
              </a:ext>
            </a:extLst>
          </p:cNvPr>
          <p:cNvGrpSpPr/>
          <p:nvPr/>
        </p:nvGrpSpPr>
        <p:grpSpPr>
          <a:xfrm>
            <a:off x="3840483" y="3052595"/>
            <a:ext cx="721900" cy="1276579"/>
            <a:chOff x="4693923" y="2907815"/>
            <a:chExt cx="721900" cy="1276579"/>
          </a:xfrm>
        </p:grpSpPr>
        <p:sp>
          <p:nvSpPr>
            <p:cNvPr id="11" name="TextBox 10">
              <a:extLst>
                <a:ext uri="{FF2B5EF4-FFF2-40B4-BE49-F238E27FC236}">
                  <a16:creationId xmlns:a16="http://schemas.microsoft.com/office/drawing/2014/main" id="{56949E33-35B7-9961-27CB-C516F4F6622C}"/>
                </a:ext>
              </a:extLst>
            </p:cNvPr>
            <p:cNvSpPr txBox="1"/>
            <p:nvPr/>
          </p:nvSpPr>
          <p:spPr>
            <a:xfrm>
              <a:off x="4840024" y="3876617"/>
              <a:ext cx="575799" cy="307777"/>
            </a:xfrm>
            <a:prstGeom prst="rect">
              <a:avLst/>
            </a:prstGeom>
            <a:noFill/>
          </p:spPr>
          <p:txBody>
            <a:bodyPr wrap="none" rtlCol="0">
              <a:spAutoFit/>
            </a:bodyPr>
            <a:lstStyle/>
            <a:p>
              <a:r>
                <a:rPr lang="en-US" b="1">
                  <a:solidFill>
                    <a:schemeClr val="bg1"/>
                  </a:solidFill>
                  <a:latin typeface="UTM Swiss Condensed" panose="02000500000000000000" pitchFamily="2" charset="0"/>
                </a:rPr>
                <a:t>Login</a:t>
              </a:r>
            </a:p>
          </p:txBody>
        </p:sp>
        <p:cxnSp>
          <p:nvCxnSpPr>
            <p:cNvPr id="12" name="Connector: Elbow 11">
              <a:extLst>
                <a:ext uri="{FF2B5EF4-FFF2-40B4-BE49-F238E27FC236}">
                  <a16:creationId xmlns:a16="http://schemas.microsoft.com/office/drawing/2014/main" id="{BB10315B-B84E-F111-8BA4-D310B354674F}"/>
                </a:ext>
              </a:extLst>
            </p:cNvPr>
            <p:cNvCxnSpPr>
              <a:cxnSpLocks/>
            </p:cNvCxnSpPr>
            <p:nvPr/>
          </p:nvCxnSpPr>
          <p:spPr>
            <a:xfrm rot="16200000" flipV="1">
              <a:off x="4412562" y="3189176"/>
              <a:ext cx="989439" cy="426718"/>
            </a:xfrm>
            <a:prstGeom prst="bent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55D9A14B-B496-B753-3E80-80732096A732}"/>
              </a:ext>
            </a:extLst>
          </p:cNvPr>
          <p:cNvGrpSpPr/>
          <p:nvPr/>
        </p:nvGrpSpPr>
        <p:grpSpPr>
          <a:xfrm>
            <a:off x="4572000" y="1684019"/>
            <a:ext cx="2774164" cy="339517"/>
            <a:chOff x="6127483" y="1750459"/>
            <a:chExt cx="2774164" cy="339517"/>
          </a:xfrm>
        </p:grpSpPr>
        <p:sp>
          <p:nvSpPr>
            <p:cNvPr id="14" name="TextBox 13">
              <a:extLst>
                <a:ext uri="{FF2B5EF4-FFF2-40B4-BE49-F238E27FC236}">
                  <a16:creationId xmlns:a16="http://schemas.microsoft.com/office/drawing/2014/main" id="{53F3EEC1-D8D2-0845-F8F3-2E9DFF1D4944}"/>
                </a:ext>
              </a:extLst>
            </p:cNvPr>
            <p:cNvSpPr txBox="1"/>
            <p:nvPr/>
          </p:nvSpPr>
          <p:spPr>
            <a:xfrm>
              <a:off x="7992424" y="1750459"/>
              <a:ext cx="909223" cy="307777"/>
            </a:xfrm>
            <a:prstGeom prst="rect">
              <a:avLst/>
            </a:prstGeom>
            <a:noFill/>
          </p:spPr>
          <p:txBody>
            <a:bodyPr wrap="none" rtlCol="0">
              <a:spAutoFit/>
            </a:bodyPr>
            <a:lstStyle/>
            <a:p>
              <a:r>
                <a:rPr lang="en-US" b="1">
                  <a:solidFill>
                    <a:srgbClr val="FF0000"/>
                  </a:solidFill>
                  <a:latin typeface="UTM Swiss Condensed" panose="02000500000000000000" pitchFamily="2" charset="0"/>
                </a:rPr>
                <a:t>Username</a:t>
              </a:r>
            </a:p>
          </p:txBody>
        </p:sp>
        <p:cxnSp>
          <p:nvCxnSpPr>
            <p:cNvPr id="15" name="Connector: Elbow 14">
              <a:extLst>
                <a:ext uri="{FF2B5EF4-FFF2-40B4-BE49-F238E27FC236}">
                  <a16:creationId xmlns:a16="http://schemas.microsoft.com/office/drawing/2014/main" id="{521B60E1-AF53-65D9-F165-CB68526EC6D8}"/>
                </a:ext>
              </a:extLst>
            </p:cNvPr>
            <p:cNvCxnSpPr>
              <a:cxnSpLocks/>
            </p:cNvCxnSpPr>
            <p:nvPr/>
          </p:nvCxnSpPr>
          <p:spPr>
            <a:xfrm rot="10800000" flipV="1">
              <a:off x="6127483" y="1970395"/>
              <a:ext cx="1783082" cy="119581"/>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7B17D529-6902-99CC-41FD-7FE66AC42790}"/>
              </a:ext>
            </a:extLst>
          </p:cNvPr>
          <p:cNvGrpSpPr/>
          <p:nvPr/>
        </p:nvGrpSpPr>
        <p:grpSpPr>
          <a:xfrm>
            <a:off x="4572000" y="2318669"/>
            <a:ext cx="3196644" cy="307777"/>
            <a:chOff x="4562582" y="1950514"/>
            <a:chExt cx="3196644" cy="307777"/>
          </a:xfrm>
        </p:grpSpPr>
        <p:sp>
          <p:nvSpPr>
            <p:cNvPr id="17" name="TextBox 16">
              <a:extLst>
                <a:ext uri="{FF2B5EF4-FFF2-40B4-BE49-F238E27FC236}">
                  <a16:creationId xmlns:a16="http://schemas.microsoft.com/office/drawing/2014/main" id="{99F76CFC-CD13-3852-8574-A3E0F3B4F17A}"/>
                </a:ext>
              </a:extLst>
            </p:cNvPr>
            <p:cNvSpPr txBox="1"/>
            <p:nvPr/>
          </p:nvSpPr>
          <p:spPr>
            <a:xfrm>
              <a:off x="6882063" y="1950514"/>
              <a:ext cx="877163" cy="307777"/>
            </a:xfrm>
            <a:prstGeom prst="rect">
              <a:avLst/>
            </a:prstGeom>
            <a:noFill/>
          </p:spPr>
          <p:txBody>
            <a:bodyPr wrap="none" rtlCol="0">
              <a:spAutoFit/>
            </a:bodyPr>
            <a:lstStyle/>
            <a:p>
              <a:r>
                <a:rPr lang="en-US" b="1">
                  <a:solidFill>
                    <a:srgbClr val="FF0000"/>
                  </a:solidFill>
                  <a:latin typeface="UTM Swiss Condensed" panose="02000500000000000000" pitchFamily="2" charset="0"/>
                </a:rPr>
                <a:t>Password</a:t>
              </a:r>
            </a:p>
          </p:txBody>
        </p:sp>
        <p:cxnSp>
          <p:nvCxnSpPr>
            <p:cNvPr id="18" name="Connector: Elbow 17">
              <a:extLst>
                <a:ext uri="{FF2B5EF4-FFF2-40B4-BE49-F238E27FC236}">
                  <a16:creationId xmlns:a16="http://schemas.microsoft.com/office/drawing/2014/main" id="{650A542B-E8D3-BA75-55F9-78A466902CD5}"/>
                </a:ext>
              </a:extLst>
            </p:cNvPr>
            <p:cNvCxnSpPr>
              <a:cxnSpLocks/>
            </p:cNvCxnSpPr>
            <p:nvPr/>
          </p:nvCxnSpPr>
          <p:spPr>
            <a:xfrm rot="10800000">
              <a:off x="4562582" y="1991443"/>
              <a:ext cx="2186942" cy="212154"/>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Frame 25">
            <a:extLst>
              <a:ext uri="{FF2B5EF4-FFF2-40B4-BE49-F238E27FC236}">
                <a16:creationId xmlns:a16="http://schemas.microsoft.com/office/drawing/2014/main" id="{AF15DD1C-58E6-EEE1-AC4A-CE16FF501309}"/>
              </a:ext>
            </a:extLst>
          </p:cNvPr>
          <p:cNvSpPr/>
          <p:nvPr/>
        </p:nvSpPr>
        <p:spPr>
          <a:xfrm>
            <a:off x="3067170" y="2626446"/>
            <a:ext cx="719970" cy="131994"/>
          </a:xfrm>
          <a:prstGeom prst="frame">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624258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1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circle(out)">
                                      <p:cBhvr>
                                        <p:cTn id="17" dur="1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A75BA6-0A3B-A428-C53D-8BD97D0FD132}"/>
              </a:ext>
            </a:extLst>
          </p:cNvPr>
          <p:cNvSpPr>
            <a:spLocks noGrp="1"/>
          </p:cNvSpPr>
          <p:nvPr>
            <p:ph type="ctrTitle"/>
          </p:nvPr>
        </p:nvSpPr>
        <p:spPr>
          <a:xfrm>
            <a:off x="464907" y="396475"/>
            <a:ext cx="5450118" cy="517925"/>
          </a:xfrm>
        </p:spPr>
        <p:txBody>
          <a:bodyPr anchor="ctr"/>
          <a:lstStyle/>
          <a:p>
            <a:pPr algn="l"/>
            <a:r>
              <a:rPr lang="en-US" sz="2800">
                <a:solidFill>
                  <a:schemeClr val="accent2">
                    <a:lumMod val="10000"/>
                  </a:schemeClr>
                </a:solidFill>
              </a:rPr>
              <a:t>GIAO DIỆN DANH MỤC SẢN PHẨM</a:t>
            </a:r>
          </a:p>
        </p:txBody>
      </p:sp>
      <p:pic>
        <p:nvPicPr>
          <p:cNvPr id="4" name="Picture 3">
            <a:extLst>
              <a:ext uri="{FF2B5EF4-FFF2-40B4-BE49-F238E27FC236}">
                <a16:creationId xmlns:a16="http://schemas.microsoft.com/office/drawing/2014/main" id="{AFB42177-90BE-2E60-8B47-FFFA55DB9B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7891" y="1219834"/>
            <a:ext cx="7328218" cy="3439924"/>
          </a:xfrm>
          <a:prstGeom prst="rect">
            <a:avLst/>
          </a:prstGeom>
        </p:spPr>
      </p:pic>
      <p:sp>
        <p:nvSpPr>
          <p:cNvPr id="2" name="Frame 1">
            <a:extLst>
              <a:ext uri="{FF2B5EF4-FFF2-40B4-BE49-F238E27FC236}">
                <a16:creationId xmlns:a16="http://schemas.microsoft.com/office/drawing/2014/main" id="{FB5F326C-7FE1-23AC-9FCF-684C68D5B8B0}"/>
              </a:ext>
            </a:extLst>
          </p:cNvPr>
          <p:cNvSpPr/>
          <p:nvPr/>
        </p:nvSpPr>
        <p:spPr>
          <a:xfrm>
            <a:off x="2769990" y="1292946"/>
            <a:ext cx="719970" cy="246294"/>
          </a:xfrm>
          <a:prstGeom prst="frame">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rame 2">
            <a:extLst>
              <a:ext uri="{FF2B5EF4-FFF2-40B4-BE49-F238E27FC236}">
                <a16:creationId xmlns:a16="http://schemas.microsoft.com/office/drawing/2014/main" id="{871E1A4C-CB93-186D-8C95-E0D71BF204DA}"/>
              </a:ext>
            </a:extLst>
          </p:cNvPr>
          <p:cNvSpPr/>
          <p:nvPr/>
        </p:nvSpPr>
        <p:spPr>
          <a:xfrm>
            <a:off x="3852030" y="1292946"/>
            <a:ext cx="918090" cy="246294"/>
          </a:xfrm>
          <a:prstGeom prst="frame">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a:extLst>
              <a:ext uri="{FF2B5EF4-FFF2-40B4-BE49-F238E27FC236}">
                <a16:creationId xmlns:a16="http://schemas.microsoft.com/office/drawing/2014/main" id="{96D34910-595A-54DF-3389-AF58B201699A}"/>
              </a:ext>
            </a:extLst>
          </p:cNvPr>
          <p:cNvSpPr/>
          <p:nvPr/>
        </p:nvSpPr>
        <p:spPr>
          <a:xfrm>
            <a:off x="5125978" y="1282872"/>
            <a:ext cx="1274821" cy="246294"/>
          </a:xfrm>
          <a:prstGeom prst="frame">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a:extLst>
              <a:ext uri="{FF2B5EF4-FFF2-40B4-BE49-F238E27FC236}">
                <a16:creationId xmlns:a16="http://schemas.microsoft.com/office/drawing/2014/main" id="{C3B45F82-5BF5-4A57-1962-F5A5551AD22D}"/>
              </a:ext>
            </a:extLst>
          </p:cNvPr>
          <p:cNvSpPr/>
          <p:nvPr/>
        </p:nvSpPr>
        <p:spPr>
          <a:xfrm>
            <a:off x="3591105" y="3435394"/>
            <a:ext cx="719970" cy="246294"/>
          </a:xfrm>
          <a:prstGeom prst="frame">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56118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out)">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out)">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32"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out)">
                                      <p:cBhvr>
                                        <p:cTn id="2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A75BA6-0A3B-A428-C53D-8BD97D0FD132}"/>
              </a:ext>
            </a:extLst>
          </p:cNvPr>
          <p:cNvSpPr>
            <a:spLocks noGrp="1"/>
          </p:cNvSpPr>
          <p:nvPr>
            <p:ph type="ctrTitle"/>
          </p:nvPr>
        </p:nvSpPr>
        <p:spPr>
          <a:xfrm>
            <a:off x="512533" y="396475"/>
            <a:ext cx="5266944" cy="517925"/>
          </a:xfrm>
        </p:spPr>
        <p:txBody>
          <a:bodyPr anchor="ctr"/>
          <a:lstStyle/>
          <a:p>
            <a:pPr algn="l"/>
            <a:r>
              <a:rPr lang="en-US" sz="2800">
                <a:solidFill>
                  <a:schemeClr val="accent2">
                    <a:lumMod val="10000"/>
                  </a:schemeClr>
                </a:solidFill>
              </a:rPr>
              <a:t>THÊM VÀO GIỎ HÀNG</a:t>
            </a:r>
          </a:p>
        </p:txBody>
      </p:sp>
      <p:pic>
        <p:nvPicPr>
          <p:cNvPr id="4" name="Picture 3" descr="Graphical user interface, website&#10;&#10;Description automatically generated">
            <a:extLst>
              <a:ext uri="{FF2B5EF4-FFF2-40B4-BE49-F238E27FC236}">
                <a16:creationId xmlns:a16="http://schemas.microsoft.com/office/drawing/2014/main" id="{6890B6AE-E7EE-B606-AAF1-CFD7D64A44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414" y="1170622"/>
            <a:ext cx="7011172" cy="3410903"/>
          </a:xfrm>
          <a:prstGeom prst="rect">
            <a:avLst/>
          </a:prstGeom>
        </p:spPr>
      </p:pic>
      <p:sp>
        <p:nvSpPr>
          <p:cNvPr id="2" name="Frame 1">
            <a:extLst>
              <a:ext uri="{FF2B5EF4-FFF2-40B4-BE49-F238E27FC236}">
                <a16:creationId xmlns:a16="http://schemas.microsoft.com/office/drawing/2014/main" id="{F025C564-FF9D-1E6D-F15E-D8DC64DE4A65}"/>
              </a:ext>
            </a:extLst>
          </p:cNvPr>
          <p:cNvSpPr/>
          <p:nvPr/>
        </p:nvSpPr>
        <p:spPr>
          <a:xfrm>
            <a:off x="3482340" y="1104900"/>
            <a:ext cx="2171700" cy="708660"/>
          </a:xfrm>
          <a:prstGeom prst="frame">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57284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A75BA6-0A3B-A428-C53D-8BD97D0FD132}"/>
              </a:ext>
            </a:extLst>
          </p:cNvPr>
          <p:cNvSpPr>
            <a:spLocks noGrp="1"/>
          </p:cNvSpPr>
          <p:nvPr>
            <p:ph type="ctrTitle"/>
          </p:nvPr>
        </p:nvSpPr>
        <p:spPr>
          <a:xfrm>
            <a:off x="512533" y="396475"/>
            <a:ext cx="5266944" cy="517925"/>
          </a:xfrm>
        </p:spPr>
        <p:txBody>
          <a:bodyPr anchor="ctr"/>
          <a:lstStyle/>
          <a:p>
            <a:pPr algn="l"/>
            <a:r>
              <a:rPr lang="en-US" sz="2800">
                <a:solidFill>
                  <a:schemeClr val="accent2">
                    <a:lumMod val="10000"/>
                  </a:schemeClr>
                </a:solidFill>
              </a:rPr>
              <a:t>THÊM VÀO GIỎ HÀNG</a:t>
            </a:r>
          </a:p>
        </p:txBody>
      </p:sp>
      <p:pic>
        <p:nvPicPr>
          <p:cNvPr id="5" name="Picture 4" descr="Graphical user interface, website&#10;&#10;Description automatically generated">
            <a:extLst>
              <a:ext uri="{FF2B5EF4-FFF2-40B4-BE49-F238E27FC236}">
                <a16:creationId xmlns:a16="http://schemas.microsoft.com/office/drawing/2014/main" id="{534637FA-FCE6-FE55-E3FA-6FC6A14FFE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7912" y="1163319"/>
            <a:ext cx="7328176" cy="3583705"/>
          </a:xfrm>
          <a:prstGeom prst="rect">
            <a:avLst/>
          </a:prstGeom>
        </p:spPr>
      </p:pic>
      <p:sp>
        <p:nvSpPr>
          <p:cNvPr id="2" name="Frame 1">
            <a:extLst>
              <a:ext uri="{FF2B5EF4-FFF2-40B4-BE49-F238E27FC236}">
                <a16:creationId xmlns:a16="http://schemas.microsoft.com/office/drawing/2014/main" id="{33D35BDA-C22A-8FDF-1134-1152FFEEDED0}"/>
              </a:ext>
            </a:extLst>
          </p:cNvPr>
          <p:cNvSpPr/>
          <p:nvPr/>
        </p:nvSpPr>
        <p:spPr>
          <a:xfrm>
            <a:off x="3436620" y="1104900"/>
            <a:ext cx="2247900" cy="746760"/>
          </a:xfrm>
          <a:prstGeom prst="frame">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309104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4" name="Title 3">
            <a:extLst>
              <a:ext uri="{FF2B5EF4-FFF2-40B4-BE49-F238E27FC236}">
                <a16:creationId xmlns:a16="http://schemas.microsoft.com/office/drawing/2014/main" id="{611C7D71-72E1-32B7-85EF-FACD943A8082}"/>
              </a:ext>
            </a:extLst>
          </p:cNvPr>
          <p:cNvSpPr>
            <a:spLocks noGrp="1"/>
          </p:cNvSpPr>
          <p:nvPr>
            <p:ph type="title"/>
          </p:nvPr>
        </p:nvSpPr>
        <p:spPr>
          <a:xfrm>
            <a:off x="723750" y="526925"/>
            <a:ext cx="4708862" cy="572700"/>
          </a:xfrm>
        </p:spPr>
        <p:txBody>
          <a:bodyPr/>
          <a:lstStyle/>
          <a:p>
            <a:pPr algn="l"/>
            <a:r>
              <a:rPr lang="en-US">
                <a:solidFill>
                  <a:schemeClr val="accent2">
                    <a:lumMod val="10000"/>
                  </a:schemeClr>
                </a:solidFill>
              </a:rPr>
              <a:t>BẢNG PHÂN CÔNG NHIỆM VỤ</a:t>
            </a:r>
          </a:p>
        </p:txBody>
      </p:sp>
      <p:graphicFrame>
        <p:nvGraphicFramePr>
          <p:cNvPr id="2" name="Table 1">
            <a:extLst>
              <a:ext uri="{FF2B5EF4-FFF2-40B4-BE49-F238E27FC236}">
                <a16:creationId xmlns:a16="http://schemas.microsoft.com/office/drawing/2014/main" id="{B907773D-1D13-E550-80B4-5DE98B6C7E61}"/>
              </a:ext>
            </a:extLst>
          </p:cNvPr>
          <p:cNvGraphicFramePr>
            <a:graphicFrameLocks noGrp="1"/>
          </p:cNvGraphicFramePr>
          <p:nvPr>
            <p:extLst>
              <p:ext uri="{D42A27DB-BD31-4B8C-83A1-F6EECF244321}">
                <p14:modId xmlns:p14="http://schemas.microsoft.com/office/powerpoint/2010/main" val="3121507244"/>
              </p:ext>
            </p:extLst>
          </p:nvPr>
        </p:nvGraphicFramePr>
        <p:xfrm>
          <a:off x="842210" y="1299562"/>
          <a:ext cx="7507706" cy="3159253"/>
        </p:xfrm>
        <a:graphic>
          <a:graphicData uri="http://schemas.openxmlformats.org/drawingml/2006/table">
            <a:tbl>
              <a:tblPr firstRow="1" firstCol="1" bandRow="1">
                <a:tableStyleId>{BDBED569-4797-4DF1-A0F4-6AAB3CD982D8}</a:tableStyleId>
              </a:tblPr>
              <a:tblGrid>
                <a:gridCol w="2683043">
                  <a:extLst>
                    <a:ext uri="{9D8B030D-6E8A-4147-A177-3AD203B41FA5}">
                      <a16:colId xmlns:a16="http://schemas.microsoft.com/office/drawing/2014/main" val="2746433477"/>
                    </a:ext>
                  </a:extLst>
                </a:gridCol>
                <a:gridCol w="3805117">
                  <a:extLst>
                    <a:ext uri="{9D8B030D-6E8A-4147-A177-3AD203B41FA5}">
                      <a16:colId xmlns:a16="http://schemas.microsoft.com/office/drawing/2014/main" val="2727408846"/>
                    </a:ext>
                  </a:extLst>
                </a:gridCol>
                <a:gridCol w="1019546">
                  <a:extLst>
                    <a:ext uri="{9D8B030D-6E8A-4147-A177-3AD203B41FA5}">
                      <a16:colId xmlns:a16="http://schemas.microsoft.com/office/drawing/2014/main" val="1497679159"/>
                    </a:ext>
                  </a:extLst>
                </a:gridCol>
              </a:tblGrid>
              <a:tr h="370903">
                <a:tc>
                  <a:txBody>
                    <a:bodyPr/>
                    <a:lstStyle/>
                    <a:p>
                      <a:pPr indent="0" algn="ctr">
                        <a:lnSpc>
                          <a:spcPct val="150000"/>
                        </a:lnSpc>
                      </a:pPr>
                      <a:r>
                        <a:rPr lang="en-US" sz="1600">
                          <a:effectLst/>
                        </a:rPr>
                        <a:t>Họ và tên</a:t>
                      </a:r>
                      <a:endParaRPr lang="en-US" sz="1600">
                        <a:effectLst/>
                        <a:latin typeface="UTM Swiss Condensed" panose="02000500000000000000" pitchFamily="2" charset="0"/>
                        <a:ea typeface="DengXian"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r>
                        <a:rPr lang="en-US" sz="1600">
                          <a:effectLst/>
                        </a:rPr>
                        <a:t>Nội dung công việc thực hiện</a:t>
                      </a:r>
                      <a:endParaRPr lang="en-US" sz="1600">
                        <a:effectLst/>
                        <a:latin typeface="UTM Swiss Condensed" panose="02000500000000000000" pitchFamily="2" charset="0"/>
                        <a:ea typeface="DengXian"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r>
                        <a:rPr lang="en-US" sz="1600">
                          <a:effectLst/>
                        </a:rPr>
                        <a:t>Đánh giá</a:t>
                      </a:r>
                      <a:endParaRPr lang="en-US" sz="1600">
                        <a:effectLst/>
                        <a:latin typeface="UTM Swiss Condensed" panose="02000500000000000000" pitchFamily="2" charset="0"/>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535447387"/>
                  </a:ext>
                </a:extLst>
              </a:tr>
              <a:tr h="0">
                <a:tc>
                  <a:txBody>
                    <a:bodyPr/>
                    <a:lstStyle/>
                    <a:p>
                      <a:pPr indent="0" algn="l">
                        <a:lnSpc>
                          <a:spcPct val="150000"/>
                        </a:lnSpc>
                      </a:pPr>
                      <a:r>
                        <a:rPr lang="en-US" sz="1600">
                          <a:effectLst/>
                        </a:rPr>
                        <a:t>Nguyễn Hữu Minh Dương</a:t>
                      </a:r>
                      <a:endParaRPr lang="en-US" sz="1600">
                        <a:effectLst/>
                        <a:latin typeface="UTM Swiss Condensed" panose="02000500000000000000" pitchFamily="2" charset="0"/>
                        <a:ea typeface="DengXian" panose="02010600030101010101" pitchFamily="2" charset="-122"/>
                        <a:cs typeface="Arial" panose="020B0604020202020204" pitchFamily="34" charset="0"/>
                      </a:endParaRPr>
                    </a:p>
                  </a:txBody>
                  <a:tcPr marL="68580" marR="68580" marT="0" marB="0" anchor="ctr"/>
                </a:tc>
                <a:tc>
                  <a:txBody>
                    <a:bodyPr/>
                    <a:lstStyle/>
                    <a:p>
                      <a:pPr indent="0" algn="just">
                        <a:lnSpc>
                          <a:spcPct val="150000"/>
                        </a:lnSpc>
                      </a:pPr>
                      <a:r>
                        <a:rPr lang="en-US" sz="1600">
                          <a:effectLst/>
                        </a:rPr>
                        <a:t>Code chính, thiết kế giao diện, quay video báo cáo.</a:t>
                      </a:r>
                      <a:endParaRPr lang="en-US" sz="1600">
                        <a:effectLst/>
                        <a:latin typeface="UTM Swiss Condensed" panose="02000500000000000000" pitchFamily="2" charset="0"/>
                        <a:ea typeface="DengXian"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r>
                        <a:rPr lang="en-US" sz="1600">
                          <a:effectLst/>
                        </a:rPr>
                        <a:t>99%</a:t>
                      </a:r>
                      <a:endParaRPr lang="en-US" sz="1600">
                        <a:effectLst/>
                        <a:latin typeface="UTM Swiss Condensed" panose="02000500000000000000" pitchFamily="2" charset="0"/>
                        <a:ea typeface="DengXia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3779404247"/>
                  </a:ext>
                </a:extLst>
              </a:tr>
              <a:tr h="0">
                <a:tc>
                  <a:txBody>
                    <a:bodyPr/>
                    <a:lstStyle/>
                    <a:p>
                      <a:pPr indent="0" algn="l">
                        <a:lnSpc>
                          <a:spcPct val="150000"/>
                        </a:lnSpc>
                      </a:pPr>
                      <a:r>
                        <a:rPr lang="en-US" sz="1600">
                          <a:effectLst/>
                        </a:rPr>
                        <a:t>Nguyễn Chí Khang</a:t>
                      </a:r>
                      <a:endParaRPr lang="en-US" sz="1600">
                        <a:effectLst/>
                        <a:latin typeface="UTM Swiss Condensed" panose="02000500000000000000" pitchFamily="2" charset="0"/>
                        <a:ea typeface="DengXian" panose="02010600030101010101" pitchFamily="2" charset="-122"/>
                        <a:cs typeface="Arial" panose="020B0604020202020204" pitchFamily="34" charset="0"/>
                      </a:endParaRPr>
                    </a:p>
                  </a:txBody>
                  <a:tcPr marL="68580" marR="68580" marT="0" marB="0" anchor="ctr"/>
                </a:tc>
                <a:tc>
                  <a:txBody>
                    <a:bodyPr/>
                    <a:lstStyle/>
                    <a:p>
                      <a:pPr indent="0" algn="just">
                        <a:lnSpc>
                          <a:spcPct val="150000"/>
                        </a:lnSpc>
                      </a:pPr>
                      <a:r>
                        <a:rPr lang="en-US" sz="1600">
                          <a:effectLst/>
                        </a:rPr>
                        <a:t>Tìm hiểu và vẽ sơ đồ use case, CDM, PDM, trình bày phần báo cáo bản Word, báo cáo bản PPT.</a:t>
                      </a:r>
                      <a:endParaRPr lang="en-US" sz="1600">
                        <a:effectLst/>
                        <a:latin typeface="UTM Swiss Condensed" panose="02000500000000000000" pitchFamily="2" charset="0"/>
                        <a:ea typeface="DengXian"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r>
                        <a:rPr lang="en-US" sz="1600">
                          <a:effectLst/>
                        </a:rPr>
                        <a:t>99%</a:t>
                      </a:r>
                      <a:endParaRPr lang="en-US" sz="1600">
                        <a:effectLst/>
                        <a:latin typeface="UTM Swiss Condensed" panose="02000500000000000000" pitchFamily="2" charset="0"/>
                        <a:ea typeface="DengXia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543436824"/>
                  </a:ext>
                </a:extLst>
              </a:tr>
              <a:tr h="0">
                <a:tc>
                  <a:txBody>
                    <a:bodyPr/>
                    <a:lstStyle/>
                    <a:p>
                      <a:pPr indent="0" algn="l">
                        <a:lnSpc>
                          <a:spcPct val="150000"/>
                        </a:lnSpc>
                      </a:pPr>
                      <a:r>
                        <a:rPr lang="en-US" sz="1600">
                          <a:effectLst/>
                        </a:rPr>
                        <a:t>Phước Công Nguyên</a:t>
                      </a:r>
                      <a:endParaRPr lang="en-US" sz="1600">
                        <a:effectLst/>
                        <a:latin typeface="UTM Swiss Condensed" panose="02000500000000000000" pitchFamily="2" charset="0"/>
                        <a:ea typeface="DengXian" panose="02010600030101010101" pitchFamily="2" charset="-122"/>
                        <a:cs typeface="Arial" panose="020B0604020202020204" pitchFamily="34" charset="0"/>
                      </a:endParaRPr>
                    </a:p>
                  </a:txBody>
                  <a:tcPr marL="68580" marR="68580" marT="0" marB="0" anchor="ctr"/>
                </a:tc>
                <a:tc>
                  <a:txBody>
                    <a:bodyPr/>
                    <a:lstStyle/>
                    <a:p>
                      <a:pPr indent="0" algn="just">
                        <a:lnSpc>
                          <a:spcPct val="150000"/>
                        </a:lnSpc>
                      </a:pPr>
                      <a:r>
                        <a:rPr lang="en-US" sz="1600">
                          <a:effectLst/>
                        </a:rPr>
                        <a:t>Tìm hiểu và vẽ sơ đồ use case, CDM, PDM, trình bày phần báo cáo bản Word, báo cáo bản PPT, quay video báo cáo.</a:t>
                      </a:r>
                      <a:endParaRPr lang="en-US" sz="1600">
                        <a:effectLst/>
                        <a:latin typeface="UTM Swiss Condensed" panose="02000500000000000000" pitchFamily="2" charset="0"/>
                        <a:ea typeface="DengXian" panose="02010600030101010101" pitchFamily="2" charset="-122"/>
                        <a:cs typeface="Arial" panose="020B0604020202020204" pitchFamily="34" charset="0"/>
                      </a:endParaRPr>
                    </a:p>
                  </a:txBody>
                  <a:tcPr marL="68580" marR="68580" marT="0" marB="0" anchor="ctr"/>
                </a:tc>
                <a:tc>
                  <a:txBody>
                    <a:bodyPr/>
                    <a:lstStyle/>
                    <a:p>
                      <a:pPr indent="0" algn="ctr">
                        <a:lnSpc>
                          <a:spcPct val="150000"/>
                        </a:lnSpc>
                      </a:pPr>
                      <a:r>
                        <a:rPr lang="en-US" sz="1600">
                          <a:effectLst/>
                        </a:rPr>
                        <a:t>99%</a:t>
                      </a:r>
                      <a:endParaRPr lang="en-US" sz="1600">
                        <a:effectLst/>
                        <a:latin typeface="UTM Swiss Condensed" panose="02000500000000000000" pitchFamily="2" charset="0"/>
                        <a:ea typeface="DengXia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493386256"/>
                  </a:ext>
                </a:extLst>
              </a:tr>
            </a:tbl>
          </a:graphicData>
        </a:graphic>
      </p:graphicFrame>
    </p:spTree>
    <p:extLst>
      <p:ext uri="{BB962C8B-B14F-4D97-AF65-F5344CB8AC3E}">
        <p14:creationId xmlns:p14="http://schemas.microsoft.com/office/powerpoint/2010/main" val="36144111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A75BA6-0A3B-A428-C53D-8BD97D0FD132}"/>
              </a:ext>
            </a:extLst>
          </p:cNvPr>
          <p:cNvSpPr>
            <a:spLocks noGrp="1"/>
          </p:cNvSpPr>
          <p:nvPr>
            <p:ph type="ctrTitle"/>
          </p:nvPr>
        </p:nvSpPr>
        <p:spPr>
          <a:xfrm>
            <a:off x="512533" y="396475"/>
            <a:ext cx="5266944" cy="517925"/>
          </a:xfrm>
        </p:spPr>
        <p:txBody>
          <a:bodyPr anchor="ctr"/>
          <a:lstStyle/>
          <a:p>
            <a:pPr algn="l"/>
            <a:r>
              <a:rPr lang="en-US" sz="2800">
                <a:solidFill>
                  <a:schemeClr val="accent2">
                    <a:lumMod val="10000"/>
                  </a:schemeClr>
                </a:solidFill>
              </a:rPr>
              <a:t>FOOTER</a:t>
            </a:r>
          </a:p>
        </p:txBody>
      </p:sp>
      <p:pic>
        <p:nvPicPr>
          <p:cNvPr id="4" name="Picture 3" descr="Graphical user interface, website&#10;&#10;Description automatically generated">
            <a:extLst>
              <a:ext uri="{FF2B5EF4-FFF2-40B4-BE49-F238E27FC236}">
                <a16:creationId xmlns:a16="http://schemas.microsoft.com/office/drawing/2014/main" id="{5C2E9FC2-7944-9148-9F86-76F4CEA7AC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7675" y="1176019"/>
            <a:ext cx="7368650" cy="3571005"/>
          </a:xfrm>
          <a:prstGeom prst="rect">
            <a:avLst/>
          </a:prstGeom>
        </p:spPr>
      </p:pic>
      <p:sp>
        <p:nvSpPr>
          <p:cNvPr id="2" name="Frame 1">
            <a:extLst>
              <a:ext uri="{FF2B5EF4-FFF2-40B4-BE49-F238E27FC236}">
                <a16:creationId xmlns:a16="http://schemas.microsoft.com/office/drawing/2014/main" id="{2BA4E2BF-2F52-1A3B-4F54-383FC78C5588}"/>
              </a:ext>
            </a:extLst>
          </p:cNvPr>
          <p:cNvSpPr/>
          <p:nvPr/>
        </p:nvSpPr>
        <p:spPr>
          <a:xfrm>
            <a:off x="3146004" y="3114126"/>
            <a:ext cx="3628175" cy="1084494"/>
          </a:xfrm>
          <a:prstGeom prst="frame">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716152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A75BA6-0A3B-A428-C53D-8BD97D0FD132}"/>
              </a:ext>
            </a:extLst>
          </p:cNvPr>
          <p:cNvSpPr>
            <a:spLocks noGrp="1"/>
          </p:cNvSpPr>
          <p:nvPr>
            <p:ph type="ctrTitle"/>
          </p:nvPr>
        </p:nvSpPr>
        <p:spPr>
          <a:xfrm>
            <a:off x="512533" y="396475"/>
            <a:ext cx="5266944" cy="517925"/>
          </a:xfrm>
        </p:spPr>
        <p:txBody>
          <a:bodyPr anchor="ctr"/>
          <a:lstStyle/>
          <a:p>
            <a:pPr algn="l"/>
            <a:r>
              <a:rPr lang="en-US" sz="2800">
                <a:solidFill>
                  <a:schemeClr val="accent2">
                    <a:lumMod val="10000"/>
                  </a:schemeClr>
                </a:solidFill>
              </a:rPr>
              <a:t>TRANG CHI TIẾT SẢN PHẨM</a:t>
            </a:r>
          </a:p>
        </p:txBody>
      </p:sp>
      <p:pic>
        <p:nvPicPr>
          <p:cNvPr id="4" name="Picture 3" descr="Graphical user interface, website&#10;&#10;Description automatically generated">
            <a:extLst>
              <a:ext uri="{FF2B5EF4-FFF2-40B4-BE49-F238E27FC236}">
                <a16:creationId xmlns:a16="http://schemas.microsoft.com/office/drawing/2014/main" id="{8FEF39F2-4053-5ECA-9736-FDFD9D3470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998" y="1047432"/>
            <a:ext cx="6990004" cy="3699593"/>
          </a:xfrm>
          <a:prstGeom prst="rect">
            <a:avLst/>
          </a:prstGeom>
        </p:spPr>
      </p:pic>
      <p:sp>
        <p:nvSpPr>
          <p:cNvPr id="2" name="Frame 1">
            <a:extLst>
              <a:ext uri="{FF2B5EF4-FFF2-40B4-BE49-F238E27FC236}">
                <a16:creationId xmlns:a16="http://schemas.microsoft.com/office/drawing/2014/main" id="{F3753078-DDC4-854D-85B9-9A5DE6676353}"/>
              </a:ext>
            </a:extLst>
          </p:cNvPr>
          <p:cNvSpPr/>
          <p:nvPr/>
        </p:nvSpPr>
        <p:spPr>
          <a:xfrm>
            <a:off x="2137530" y="4363806"/>
            <a:ext cx="430410" cy="314874"/>
          </a:xfrm>
          <a:prstGeom prst="frame">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938694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A75BA6-0A3B-A428-C53D-8BD97D0FD132}"/>
              </a:ext>
            </a:extLst>
          </p:cNvPr>
          <p:cNvSpPr>
            <a:spLocks noGrp="1"/>
          </p:cNvSpPr>
          <p:nvPr>
            <p:ph type="ctrTitle"/>
          </p:nvPr>
        </p:nvSpPr>
        <p:spPr>
          <a:xfrm>
            <a:off x="512533" y="396475"/>
            <a:ext cx="5266944" cy="517925"/>
          </a:xfrm>
        </p:spPr>
        <p:txBody>
          <a:bodyPr anchor="ctr"/>
          <a:lstStyle/>
          <a:p>
            <a:pPr algn="l"/>
            <a:r>
              <a:rPr lang="en-US" sz="2800">
                <a:solidFill>
                  <a:schemeClr val="accent2">
                    <a:lumMod val="10000"/>
                  </a:schemeClr>
                </a:solidFill>
              </a:rPr>
              <a:t>MÔ TẢ SẢN PHẨM</a:t>
            </a:r>
          </a:p>
        </p:txBody>
      </p:sp>
      <p:pic>
        <p:nvPicPr>
          <p:cNvPr id="5" name="Picture 4" descr="Text&#10;&#10;Description automatically generated">
            <a:extLst>
              <a:ext uri="{FF2B5EF4-FFF2-40B4-BE49-F238E27FC236}">
                <a16:creationId xmlns:a16="http://schemas.microsoft.com/office/drawing/2014/main" id="{A82BE525-0DC5-78F9-5051-ADED34DDC1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08" y="2244397"/>
            <a:ext cx="8918184" cy="1670377"/>
          </a:xfrm>
          <a:prstGeom prst="rect">
            <a:avLst/>
          </a:prstGeom>
        </p:spPr>
      </p:pic>
      <p:sp>
        <p:nvSpPr>
          <p:cNvPr id="2" name="Frame 1">
            <a:extLst>
              <a:ext uri="{FF2B5EF4-FFF2-40B4-BE49-F238E27FC236}">
                <a16:creationId xmlns:a16="http://schemas.microsoft.com/office/drawing/2014/main" id="{2E828F79-2091-BF45-47BF-1621449E91E5}"/>
              </a:ext>
            </a:extLst>
          </p:cNvPr>
          <p:cNvSpPr/>
          <p:nvPr/>
        </p:nvSpPr>
        <p:spPr>
          <a:xfrm>
            <a:off x="2091810" y="2439756"/>
            <a:ext cx="719970" cy="417744"/>
          </a:xfrm>
          <a:prstGeom prst="frame">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999064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A75BA6-0A3B-A428-C53D-8BD97D0FD132}"/>
              </a:ext>
            </a:extLst>
          </p:cNvPr>
          <p:cNvSpPr>
            <a:spLocks noGrp="1"/>
          </p:cNvSpPr>
          <p:nvPr>
            <p:ph type="ctrTitle"/>
          </p:nvPr>
        </p:nvSpPr>
        <p:spPr>
          <a:xfrm>
            <a:off x="512533" y="396475"/>
            <a:ext cx="5266944" cy="517925"/>
          </a:xfrm>
        </p:spPr>
        <p:txBody>
          <a:bodyPr anchor="ctr"/>
          <a:lstStyle/>
          <a:p>
            <a:pPr algn="l"/>
            <a:r>
              <a:rPr lang="en-US" sz="2800">
                <a:solidFill>
                  <a:schemeClr val="accent2">
                    <a:lumMod val="10000"/>
                  </a:schemeClr>
                </a:solidFill>
              </a:rPr>
              <a:t>BÌNH LUẬN</a:t>
            </a:r>
          </a:p>
        </p:txBody>
      </p:sp>
      <p:pic>
        <p:nvPicPr>
          <p:cNvPr id="4" name="Picture 3" descr="A picture containing graphical user interface&#10;&#10;Description automatically generated">
            <a:extLst>
              <a:ext uri="{FF2B5EF4-FFF2-40B4-BE49-F238E27FC236}">
                <a16:creationId xmlns:a16="http://schemas.microsoft.com/office/drawing/2014/main" id="{9C922B44-CA5D-2860-912C-3C26346800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356" y="1326197"/>
            <a:ext cx="7637289" cy="3302953"/>
          </a:xfrm>
          <a:prstGeom prst="rect">
            <a:avLst/>
          </a:prstGeom>
        </p:spPr>
      </p:pic>
      <p:sp>
        <p:nvSpPr>
          <p:cNvPr id="2" name="Frame 1">
            <a:extLst>
              <a:ext uri="{FF2B5EF4-FFF2-40B4-BE49-F238E27FC236}">
                <a16:creationId xmlns:a16="http://schemas.microsoft.com/office/drawing/2014/main" id="{F67A62D3-C82A-DD44-E568-28130CE98F4B}"/>
              </a:ext>
            </a:extLst>
          </p:cNvPr>
          <p:cNvSpPr/>
          <p:nvPr/>
        </p:nvSpPr>
        <p:spPr>
          <a:xfrm>
            <a:off x="1428870" y="2845678"/>
            <a:ext cx="1161930" cy="187081"/>
          </a:xfrm>
          <a:prstGeom prst="frame">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rame 2">
            <a:extLst>
              <a:ext uri="{FF2B5EF4-FFF2-40B4-BE49-F238E27FC236}">
                <a16:creationId xmlns:a16="http://schemas.microsoft.com/office/drawing/2014/main" id="{45CEAEF4-12AD-514A-D060-60D1C3B8D1D5}"/>
              </a:ext>
            </a:extLst>
          </p:cNvPr>
          <p:cNvSpPr/>
          <p:nvPr/>
        </p:nvSpPr>
        <p:spPr>
          <a:xfrm>
            <a:off x="1444110" y="4211406"/>
            <a:ext cx="1908690" cy="340834"/>
          </a:xfrm>
          <a:prstGeom prst="frame">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491077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out)">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A75BA6-0A3B-A428-C53D-8BD97D0FD132}"/>
              </a:ext>
            </a:extLst>
          </p:cNvPr>
          <p:cNvSpPr>
            <a:spLocks noGrp="1"/>
          </p:cNvSpPr>
          <p:nvPr>
            <p:ph type="ctrTitle"/>
          </p:nvPr>
        </p:nvSpPr>
        <p:spPr>
          <a:xfrm>
            <a:off x="512533" y="396475"/>
            <a:ext cx="5266944" cy="517925"/>
          </a:xfrm>
        </p:spPr>
        <p:txBody>
          <a:bodyPr anchor="ctr"/>
          <a:lstStyle/>
          <a:p>
            <a:pPr algn="l"/>
            <a:r>
              <a:rPr lang="en-US" sz="2800">
                <a:solidFill>
                  <a:schemeClr val="accent2">
                    <a:lumMod val="10000"/>
                  </a:schemeClr>
                </a:solidFill>
              </a:rPr>
              <a:t>GIỎ HÀNG</a:t>
            </a:r>
          </a:p>
        </p:txBody>
      </p:sp>
      <p:pic>
        <p:nvPicPr>
          <p:cNvPr id="4" name="Picture 3">
            <a:extLst>
              <a:ext uri="{FF2B5EF4-FFF2-40B4-BE49-F238E27FC236}">
                <a16:creationId xmlns:a16="http://schemas.microsoft.com/office/drawing/2014/main" id="{10B64127-1E92-2039-7E18-B1F67EB48D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604" y="1040130"/>
            <a:ext cx="7142792" cy="3798570"/>
          </a:xfrm>
          <a:prstGeom prst="rect">
            <a:avLst/>
          </a:prstGeom>
        </p:spPr>
      </p:pic>
      <p:sp>
        <p:nvSpPr>
          <p:cNvPr id="2" name="Frame 1">
            <a:extLst>
              <a:ext uri="{FF2B5EF4-FFF2-40B4-BE49-F238E27FC236}">
                <a16:creationId xmlns:a16="http://schemas.microsoft.com/office/drawing/2014/main" id="{34E04699-FBCC-E4F5-811E-16834657522B}"/>
              </a:ext>
            </a:extLst>
          </p:cNvPr>
          <p:cNvSpPr/>
          <p:nvPr/>
        </p:nvSpPr>
        <p:spPr>
          <a:xfrm>
            <a:off x="2907150" y="3845646"/>
            <a:ext cx="719970" cy="322494"/>
          </a:xfrm>
          <a:prstGeom prst="frame">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20465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A75BA6-0A3B-A428-C53D-8BD97D0FD132}"/>
              </a:ext>
            </a:extLst>
          </p:cNvPr>
          <p:cNvSpPr>
            <a:spLocks noGrp="1"/>
          </p:cNvSpPr>
          <p:nvPr>
            <p:ph type="ctrTitle"/>
          </p:nvPr>
        </p:nvSpPr>
        <p:spPr>
          <a:xfrm>
            <a:off x="512532" y="396475"/>
            <a:ext cx="5055929" cy="517925"/>
          </a:xfrm>
        </p:spPr>
        <p:txBody>
          <a:bodyPr anchor="ctr"/>
          <a:lstStyle/>
          <a:p>
            <a:pPr algn="l"/>
            <a:r>
              <a:rPr lang="en-US" sz="2800">
                <a:solidFill>
                  <a:schemeClr val="accent2">
                    <a:lumMod val="10000"/>
                  </a:schemeClr>
                </a:solidFill>
              </a:rPr>
              <a:t>TRANG THANH TOÁN HOÁ ĐƠN</a:t>
            </a:r>
          </a:p>
        </p:txBody>
      </p:sp>
      <p:pic>
        <p:nvPicPr>
          <p:cNvPr id="2" name="Picture 1">
            <a:extLst>
              <a:ext uri="{FF2B5EF4-FFF2-40B4-BE49-F238E27FC236}">
                <a16:creationId xmlns:a16="http://schemas.microsoft.com/office/drawing/2014/main" id="{F17DCA22-ACA9-92A5-AE9D-E0F972E2B8DC}"/>
              </a:ext>
            </a:extLst>
          </p:cNvPr>
          <p:cNvPicPr>
            <a:picLocks noChangeAspect="1"/>
          </p:cNvPicPr>
          <p:nvPr/>
        </p:nvPicPr>
        <p:blipFill>
          <a:blip r:embed="rId2"/>
          <a:stretch>
            <a:fillRect/>
          </a:stretch>
        </p:blipFill>
        <p:spPr>
          <a:xfrm>
            <a:off x="979641" y="1035425"/>
            <a:ext cx="7184719" cy="3831850"/>
          </a:xfrm>
          <a:prstGeom prst="rect">
            <a:avLst/>
          </a:prstGeom>
        </p:spPr>
      </p:pic>
      <p:sp>
        <p:nvSpPr>
          <p:cNvPr id="3" name="Frame 2">
            <a:extLst>
              <a:ext uri="{FF2B5EF4-FFF2-40B4-BE49-F238E27FC236}">
                <a16:creationId xmlns:a16="http://schemas.microsoft.com/office/drawing/2014/main" id="{92794FD2-33AA-0040-760A-45BC5C8EFDA6}"/>
              </a:ext>
            </a:extLst>
          </p:cNvPr>
          <p:cNvSpPr/>
          <p:nvPr/>
        </p:nvSpPr>
        <p:spPr>
          <a:xfrm>
            <a:off x="2903220" y="3510366"/>
            <a:ext cx="609600" cy="223434"/>
          </a:xfrm>
          <a:prstGeom prst="frame">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036294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ou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A75BA6-0A3B-A428-C53D-8BD97D0FD132}"/>
              </a:ext>
            </a:extLst>
          </p:cNvPr>
          <p:cNvSpPr>
            <a:spLocks noGrp="1"/>
          </p:cNvSpPr>
          <p:nvPr>
            <p:ph type="ctrTitle"/>
          </p:nvPr>
        </p:nvSpPr>
        <p:spPr>
          <a:xfrm>
            <a:off x="512532" y="396475"/>
            <a:ext cx="5055929" cy="517925"/>
          </a:xfrm>
        </p:spPr>
        <p:txBody>
          <a:bodyPr anchor="ctr"/>
          <a:lstStyle/>
          <a:p>
            <a:pPr algn="l"/>
            <a:r>
              <a:rPr lang="en-US" sz="2800">
                <a:solidFill>
                  <a:schemeClr val="accent2">
                    <a:lumMod val="10000"/>
                  </a:schemeClr>
                </a:solidFill>
              </a:rPr>
              <a:t>TRANG THANH TOÁN HOÁ ĐƠN</a:t>
            </a:r>
          </a:p>
        </p:txBody>
      </p:sp>
      <p:pic>
        <p:nvPicPr>
          <p:cNvPr id="3" name="Picture 2">
            <a:extLst>
              <a:ext uri="{FF2B5EF4-FFF2-40B4-BE49-F238E27FC236}">
                <a16:creationId xmlns:a16="http://schemas.microsoft.com/office/drawing/2014/main" id="{ECC07DD7-C382-E760-0C8F-10BFB8A812B2}"/>
              </a:ext>
            </a:extLst>
          </p:cNvPr>
          <p:cNvPicPr>
            <a:picLocks noChangeAspect="1"/>
          </p:cNvPicPr>
          <p:nvPr/>
        </p:nvPicPr>
        <p:blipFill>
          <a:blip r:embed="rId2"/>
          <a:stretch>
            <a:fillRect/>
          </a:stretch>
        </p:blipFill>
        <p:spPr>
          <a:xfrm>
            <a:off x="1024011" y="970012"/>
            <a:ext cx="7095978" cy="3777013"/>
          </a:xfrm>
          <a:prstGeom prst="rect">
            <a:avLst/>
          </a:prstGeom>
        </p:spPr>
      </p:pic>
      <p:sp>
        <p:nvSpPr>
          <p:cNvPr id="2" name="Frame 1">
            <a:extLst>
              <a:ext uri="{FF2B5EF4-FFF2-40B4-BE49-F238E27FC236}">
                <a16:creationId xmlns:a16="http://schemas.microsoft.com/office/drawing/2014/main" id="{62BFBA53-D32D-F697-F3A4-7EF0A71CEA54}"/>
              </a:ext>
            </a:extLst>
          </p:cNvPr>
          <p:cNvSpPr/>
          <p:nvPr/>
        </p:nvSpPr>
        <p:spPr>
          <a:xfrm>
            <a:off x="5684520" y="2161626"/>
            <a:ext cx="449580" cy="208194"/>
          </a:xfrm>
          <a:prstGeom prst="frame">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37889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A75BA6-0A3B-A428-C53D-8BD97D0FD132}"/>
              </a:ext>
            </a:extLst>
          </p:cNvPr>
          <p:cNvSpPr>
            <a:spLocks noGrp="1"/>
          </p:cNvSpPr>
          <p:nvPr>
            <p:ph type="ctrTitle"/>
          </p:nvPr>
        </p:nvSpPr>
        <p:spPr>
          <a:xfrm>
            <a:off x="512532" y="396475"/>
            <a:ext cx="5055929" cy="517925"/>
          </a:xfrm>
        </p:spPr>
        <p:txBody>
          <a:bodyPr anchor="ctr"/>
          <a:lstStyle/>
          <a:p>
            <a:pPr algn="l"/>
            <a:r>
              <a:rPr lang="en-US" sz="2800">
                <a:solidFill>
                  <a:schemeClr val="accent2">
                    <a:lumMod val="10000"/>
                  </a:schemeClr>
                </a:solidFill>
              </a:rPr>
              <a:t>TRANG THANH TOÁN HOÁ ĐƠN</a:t>
            </a:r>
          </a:p>
        </p:txBody>
      </p:sp>
      <p:pic>
        <p:nvPicPr>
          <p:cNvPr id="2" name="Picture 1">
            <a:extLst>
              <a:ext uri="{FF2B5EF4-FFF2-40B4-BE49-F238E27FC236}">
                <a16:creationId xmlns:a16="http://schemas.microsoft.com/office/drawing/2014/main" id="{78DE3D30-B3E0-AAB5-7B72-041DDC2D6848}"/>
              </a:ext>
            </a:extLst>
          </p:cNvPr>
          <p:cNvPicPr>
            <a:picLocks noChangeAspect="1"/>
          </p:cNvPicPr>
          <p:nvPr/>
        </p:nvPicPr>
        <p:blipFill>
          <a:blip r:embed="rId2"/>
          <a:stretch>
            <a:fillRect/>
          </a:stretch>
        </p:blipFill>
        <p:spPr>
          <a:xfrm>
            <a:off x="975363" y="1038473"/>
            <a:ext cx="7193275" cy="3828802"/>
          </a:xfrm>
          <a:prstGeom prst="rect">
            <a:avLst/>
          </a:prstGeom>
        </p:spPr>
      </p:pic>
    </p:spTree>
    <p:extLst>
      <p:ext uri="{BB962C8B-B14F-4D97-AF65-F5344CB8AC3E}">
        <p14:creationId xmlns:p14="http://schemas.microsoft.com/office/powerpoint/2010/main" val="15811332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A75BA6-0A3B-A428-C53D-8BD97D0FD132}"/>
              </a:ext>
            </a:extLst>
          </p:cNvPr>
          <p:cNvSpPr>
            <a:spLocks noGrp="1"/>
          </p:cNvSpPr>
          <p:nvPr>
            <p:ph type="ctrTitle"/>
          </p:nvPr>
        </p:nvSpPr>
        <p:spPr>
          <a:xfrm>
            <a:off x="512532" y="396475"/>
            <a:ext cx="5055929" cy="517925"/>
          </a:xfrm>
        </p:spPr>
        <p:txBody>
          <a:bodyPr anchor="ctr"/>
          <a:lstStyle/>
          <a:p>
            <a:pPr algn="l"/>
            <a:r>
              <a:rPr lang="en-US" sz="2800">
                <a:solidFill>
                  <a:schemeClr val="accent2">
                    <a:lumMod val="10000"/>
                  </a:schemeClr>
                </a:solidFill>
              </a:rPr>
              <a:t>TRANG THANH TOÁN HOÁ ĐƠN</a:t>
            </a:r>
          </a:p>
        </p:txBody>
      </p:sp>
      <p:pic>
        <p:nvPicPr>
          <p:cNvPr id="2" name="Picture 1">
            <a:extLst>
              <a:ext uri="{FF2B5EF4-FFF2-40B4-BE49-F238E27FC236}">
                <a16:creationId xmlns:a16="http://schemas.microsoft.com/office/drawing/2014/main" id="{53DA95AB-2A6F-9D5C-72A5-D2CE80944A24}"/>
              </a:ext>
            </a:extLst>
          </p:cNvPr>
          <p:cNvPicPr>
            <a:picLocks noChangeAspect="1"/>
          </p:cNvPicPr>
          <p:nvPr/>
        </p:nvPicPr>
        <p:blipFill>
          <a:blip r:embed="rId2"/>
          <a:stretch>
            <a:fillRect/>
          </a:stretch>
        </p:blipFill>
        <p:spPr>
          <a:xfrm>
            <a:off x="988968" y="1038472"/>
            <a:ext cx="7166065" cy="3814319"/>
          </a:xfrm>
          <a:prstGeom prst="rect">
            <a:avLst/>
          </a:prstGeom>
        </p:spPr>
      </p:pic>
    </p:spTree>
    <p:extLst>
      <p:ext uri="{BB962C8B-B14F-4D97-AF65-F5344CB8AC3E}">
        <p14:creationId xmlns:p14="http://schemas.microsoft.com/office/powerpoint/2010/main" val="36446936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4A75BA6-0A3B-A428-C53D-8BD97D0FD132}"/>
              </a:ext>
            </a:extLst>
          </p:cNvPr>
          <p:cNvSpPr>
            <a:spLocks noGrp="1"/>
          </p:cNvSpPr>
          <p:nvPr>
            <p:ph type="ctrTitle"/>
          </p:nvPr>
        </p:nvSpPr>
        <p:spPr>
          <a:xfrm>
            <a:off x="512532" y="396475"/>
            <a:ext cx="5055929" cy="517925"/>
          </a:xfrm>
        </p:spPr>
        <p:txBody>
          <a:bodyPr anchor="ctr"/>
          <a:lstStyle/>
          <a:p>
            <a:pPr algn="l"/>
            <a:r>
              <a:rPr lang="en-US" sz="2800">
                <a:solidFill>
                  <a:schemeClr val="accent2">
                    <a:lumMod val="10000"/>
                  </a:schemeClr>
                </a:solidFill>
              </a:rPr>
              <a:t>TRANG THANH TOÁN HOÁ ĐƠN</a:t>
            </a:r>
          </a:p>
        </p:txBody>
      </p:sp>
      <p:pic>
        <p:nvPicPr>
          <p:cNvPr id="3" name="Picture 2">
            <a:extLst>
              <a:ext uri="{FF2B5EF4-FFF2-40B4-BE49-F238E27FC236}">
                <a16:creationId xmlns:a16="http://schemas.microsoft.com/office/drawing/2014/main" id="{5C42863D-AF2C-E9EA-7D89-01D4DB4B5D76}"/>
              </a:ext>
            </a:extLst>
          </p:cNvPr>
          <p:cNvPicPr>
            <a:picLocks noChangeAspect="1"/>
          </p:cNvPicPr>
          <p:nvPr/>
        </p:nvPicPr>
        <p:blipFill>
          <a:blip r:embed="rId2"/>
          <a:stretch>
            <a:fillRect/>
          </a:stretch>
        </p:blipFill>
        <p:spPr>
          <a:xfrm>
            <a:off x="997660" y="1298056"/>
            <a:ext cx="7148680" cy="3502475"/>
          </a:xfrm>
          <a:prstGeom prst="rect">
            <a:avLst/>
          </a:prstGeom>
        </p:spPr>
      </p:pic>
    </p:spTree>
    <p:extLst>
      <p:ext uri="{BB962C8B-B14F-4D97-AF65-F5344CB8AC3E}">
        <p14:creationId xmlns:p14="http://schemas.microsoft.com/office/powerpoint/2010/main" val="27204167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6CCFC-3628-4444-CA47-562A08603B37}"/>
              </a:ext>
            </a:extLst>
          </p:cNvPr>
          <p:cNvSpPr>
            <a:spLocks noGrp="1"/>
          </p:cNvSpPr>
          <p:nvPr>
            <p:ph type="title"/>
          </p:nvPr>
        </p:nvSpPr>
        <p:spPr>
          <a:xfrm>
            <a:off x="723750" y="526925"/>
            <a:ext cx="2849629" cy="572700"/>
          </a:xfrm>
        </p:spPr>
        <p:txBody>
          <a:bodyPr/>
          <a:lstStyle/>
          <a:p>
            <a:pPr algn="l"/>
            <a:r>
              <a:rPr lang="en-US">
                <a:solidFill>
                  <a:schemeClr val="accent2">
                    <a:lumMod val="10000"/>
                  </a:schemeClr>
                </a:solidFill>
              </a:rPr>
              <a:t>MÔ TẢ BÀI TOÁN</a:t>
            </a:r>
          </a:p>
        </p:txBody>
      </p:sp>
      <p:sp>
        <p:nvSpPr>
          <p:cNvPr id="3" name="Google Shape;2178;p39">
            <a:extLst>
              <a:ext uri="{FF2B5EF4-FFF2-40B4-BE49-F238E27FC236}">
                <a16:creationId xmlns:a16="http://schemas.microsoft.com/office/drawing/2014/main" id="{FAF1E821-D578-4583-9E71-F72C1EE81E02}"/>
              </a:ext>
            </a:extLst>
          </p:cNvPr>
          <p:cNvSpPr txBox="1">
            <a:spLocks/>
          </p:cNvSpPr>
          <p:nvPr/>
        </p:nvSpPr>
        <p:spPr>
          <a:xfrm>
            <a:off x="723750" y="1460580"/>
            <a:ext cx="7696500" cy="128543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vi-VN" sz="2200">
                <a:solidFill>
                  <a:schemeClr val="accent2">
                    <a:lumMod val="10000"/>
                  </a:schemeClr>
                </a:solidFill>
                <a:latin typeface="UTM Swiss Condensed" panose="02000500000000000000" pitchFamily="2" charset="-93"/>
                <a:ea typeface="Times New Roman" panose="02020603050405020304" pitchFamily="18" charset="0"/>
              </a:rPr>
              <a:t>Xây dựng một website giúp cho việc theo dõi cũng như quản lý kinh doanh của cửa h</a:t>
            </a:r>
            <a:r>
              <a:rPr lang="en-US" sz="2200">
                <a:solidFill>
                  <a:schemeClr val="accent2">
                    <a:lumMod val="10000"/>
                  </a:schemeClr>
                </a:solidFill>
                <a:latin typeface="UTM Swiss Condensed" panose="02000500000000000000" pitchFamily="2" charset="-93"/>
                <a:ea typeface="Times New Roman" panose="02020603050405020304" pitchFamily="18" charset="0"/>
              </a:rPr>
              <a:t>à</a:t>
            </a:r>
            <a:r>
              <a:rPr lang="vi-VN" sz="2200">
                <a:solidFill>
                  <a:schemeClr val="accent2">
                    <a:lumMod val="10000"/>
                  </a:schemeClr>
                </a:solidFill>
                <a:latin typeface="UTM Swiss Condensed" panose="02000500000000000000" pitchFamily="2" charset="-93"/>
                <a:ea typeface="Times New Roman" panose="02020603050405020304" pitchFamily="18" charset="0"/>
              </a:rPr>
              <a:t>ng</a:t>
            </a:r>
            <a:r>
              <a:rPr lang="en-US" sz="2200">
                <a:solidFill>
                  <a:schemeClr val="accent2">
                    <a:lumMod val="10000"/>
                  </a:schemeClr>
                </a:solidFill>
                <a:latin typeface="UTM Swiss Condensed" panose="02000500000000000000" pitchFamily="2" charset="-93"/>
                <a:ea typeface="Times New Roman" panose="02020603050405020304" pitchFamily="18" charset="0"/>
              </a:rPr>
              <a:t> </a:t>
            </a:r>
            <a:r>
              <a:rPr lang="vi-VN" sz="2200">
                <a:solidFill>
                  <a:schemeClr val="accent2">
                    <a:lumMod val="10000"/>
                  </a:schemeClr>
                </a:solidFill>
                <a:latin typeface="UTM Swiss Condensed" panose="02000500000000000000" pitchFamily="2" charset="-93"/>
                <a:ea typeface="Times New Roman" panose="02020603050405020304" pitchFamily="18" charset="0"/>
              </a:rPr>
              <a:t>trở nên dễ dàng, nhanh hơn về thời gian, chính xác hơn về việc xử lý dữ liệu.</a:t>
            </a:r>
          </a:p>
          <a:p>
            <a:pPr algn="just"/>
            <a:endParaRPr lang="vi-VN" sz="2200">
              <a:solidFill>
                <a:schemeClr val="accent2">
                  <a:lumMod val="10000"/>
                </a:schemeClr>
              </a:solidFill>
              <a:latin typeface="Barlow Semi Condensed"/>
              <a:ea typeface="Barlow Semi Condensed"/>
              <a:cs typeface="Barlow Semi Condensed"/>
              <a:sym typeface="Barlow Semi Condensed"/>
            </a:endParaRPr>
          </a:p>
        </p:txBody>
      </p:sp>
      <p:sp>
        <p:nvSpPr>
          <p:cNvPr id="4" name="Google Shape;2178;p39">
            <a:extLst>
              <a:ext uri="{FF2B5EF4-FFF2-40B4-BE49-F238E27FC236}">
                <a16:creationId xmlns:a16="http://schemas.microsoft.com/office/drawing/2014/main" id="{4D09E025-3392-98C3-4347-C57165FC60D7}"/>
              </a:ext>
            </a:extLst>
          </p:cNvPr>
          <p:cNvSpPr txBox="1">
            <a:spLocks/>
          </p:cNvSpPr>
          <p:nvPr/>
        </p:nvSpPr>
        <p:spPr>
          <a:xfrm>
            <a:off x="723750" y="2703535"/>
            <a:ext cx="7696500" cy="8227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just"/>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Giúp</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cho</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nhân</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viên</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làm</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việc</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có</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chất</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lượng</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và</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đạt</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kết</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quả</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hiệu</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suất</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cao</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Giảm</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bớt</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công</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việc</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cho</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nhân</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viên</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a:t>
            </a:r>
            <a:endParaRPr lang="vi-VN" sz="2200">
              <a:solidFill>
                <a:schemeClr val="accent2">
                  <a:lumMod val="10000"/>
                </a:schemeClr>
              </a:solidFill>
              <a:effectLst/>
              <a:latin typeface="UTM Swiss Condensed" panose="02000500000000000000" pitchFamily="2" charset="-93"/>
              <a:ea typeface="Times New Roman" panose="02020603050405020304" pitchFamily="18" charset="0"/>
            </a:endParaRPr>
          </a:p>
          <a:p>
            <a:pPr algn="just"/>
            <a:endParaRPr lang="vi-VN" sz="2200">
              <a:solidFill>
                <a:schemeClr val="accent2">
                  <a:lumMod val="10000"/>
                </a:schemeClr>
              </a:solidFill>
            </a:endParaRPr>
          </a:p>
        </p:txBody>
      </p:sp>
      <p:sp>
        <p:nvSpPr>
          <p:cNvPr id="5" name="Google Shape;2178;p39">
            <a:extLst>
              <a:ext uri="{FF2B5EF4-FFF2-40B4-BE49-F238E27FC236}">
                <a16:creationId xmlns:a16="http://schemas.microsoft.com/office/drawing/2014/main" id="{8C50BFDB-4123-7EEE-7921-E3AF117613E8}"/>
              </a:ext>
            </a:extLst>
          </p:cNvPr>
          <p:cNvSpPr txBox="1">
            <a:spLocks/>
          </p:cNvSpPr>
          <p:nvPr/>
        </p:nvSpPr>
        <p:spPr>
          <a:xfrm>
            <a:off x="723750" y="3670647"/>
            <a:ext cx="7696500" cy="6366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algn="just"/>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Tổng</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hợp</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báo</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cáo</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thống</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kê</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được</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thuận</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tiện</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nhanh</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 </a:t>
            </a:r>
            <a:r>
              <a:rPr lang="en-US" sz="2200" err="1">
                <a:solidFill>
                  <a:schemeClr val="accent2">
                    <a:lumMod val="10000"/>
                  </a:schemeClr>
                </a:solidFill>
                <a:effectLst/>
                <a:latin typeface="UTM Swiss Condensed" panose="02000500000000000000" pitchFamily="2" charset="-93"/>
                <a:ea typeface="Times New Roman" panose="02020603050405020304" pitchFamily="18" charset="0"/>
              </a:rPr>
              <a:t>chóng</a:t>
            </a:r>
            <a:r>
              <a:rPr lang="en-US" sz="2200">
                <a:solidFill>
                  <a:schemeClr val="accent2">
                    <a:lumMod val="10000"/>
                  </a:schemeClr>
                </a:solidFill>
                <a:effectLst/>
                <a:latin typeface="UTM Swiss Condensed" panose="02000500000000000000" pitchFamily="2" charset="-93"/>
                <a:ea typeface="Times New Roman" panose="02020603050405020304" pitchFamily="18" charset="0"/>
              </a:rPr>
              <a:t>.</a:t>
            </a:r>
            <a:endParaRPr lang="vi-VN" sz="2200">
              <a:solidFill>
                <a:schemeClr val="accent2">
                  <a:lumMod val="10000"/>
                </a:schemeClr>
              </a:solidFill>
              <a:effectLst/>
              <a:latin typeface="UTM Swiss Condensed" panose="02000500000000000000" pitchFamily="2" charset="-93"/>
              <a:ea typeface="Times New Roman" panose="02020603050405020304" pitchFamily="18" charset="0"/>
            </a:endParaRPr>
          </a:p>
          <a:p>
            <a:pPr algn="just"/>
            <a:endParaRPr lang="vi-VN" sz="2200">
              <a:solidFill>
                <a:schemeClr val="accent2">
                  <a:lumMod val="10000"/>
                </a:schemeClr>
              </a:solidFill>
            </a:endParaRPr>
          </a:p>
        </p:txBody>
      </p:sp>
    </p:spTree>
    <p:extLst>
      <p:ext uri="{BB962C8B-B14F-4D97-AF65-F5344CB8AC3E}">
        <p14:creationId xmlns:p14="http://schemas.microsoft.com/office/powerpoint/2010/main" val="33045409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2A3775B-1C7D-7553-054D-B856236CA255}"/>
              </a:ext>
            </a:extLst>
          </p:cNvPr>
          <p:cNvSpPr>
            <a:spLocks noGrp="1"/>
          </p:cNvSpPr>
          <p:nvPr>
            <p:ph type="title"/>
          </p:nvPr>
        </p:nvSpPr>
        <p:spPr>
          <a:xfrm>
            <a:off x="1866750" y="693591"/>
            <a:ext cx="1213334" cy="3756317"/>
          </a:xfrm>
        </p:spPr>
        <p:txBody>
          <a:bodyPr/>
          <a:lstStyle/>
          <a:p>
            <a:r>
              <a:rPr lang="en-US">
                <a:solidFill>
                  <a:schemeClr val="accent2">
                    <a:lumMod val="10000"/>
                  </a:schemeClr>
                </a:solidFill>
              </a:rPr>
              <a:t>SƠ ĐỒ HOẠT ĐỘNG CỦA GIAO DIỆN ĐĂNG NHẬP</a:t>
            </a:r>
          </a:p>
        </p:txBody>
      </p:sp>
      <p:pic>
        <p:nvPicPr>
          <p:cNvPr id="13" name="Picture 12" descr="A screenshot of a computer&#10;&#10;Description automatically generated with low confidence">
            <a:extLst>
              <a:ext uri="{FF2B5EF4-FFF2-40B4-BE49-F238E27FC236}">
                <a16:creationId xmlns:a16="http://schemas.microsoft.com/office/drawing/2014/main" id="{7C723967-6047-D8AA-CE25-F5D862CDF271}"/>
              </a:ext>
            </a:extLst>
          </p:cNvPr>
          <p:cNvPicPr>
            <a:picLocks noChangeAspect="1"/>
          </p:cNvPicPr>
          <p:nvPr/>
        </p:nvPicPr>
        <p:blipFill>
          <a:blip r:embed="rId2"/>
          <a:stretch>
            <a:fillRect/>
          </a:stretch>
        </p:blipFill>
        <p:spPr>
          <a:xfrm>
            <a:off x="4572000" y="0"/>
            <a:ext cx="3121103" cy="5143500"/>
          </a:xfrm>
          <a:prstGeom prst="rect">
            <a:avLst/>
          </a:prstGeom>
        </p:spPr>
      </p:pic>
    </p:spTree>
    <p:extLst>
      <p:ext uri="{BB962C8B-B14F-4D97-AF65-F5344CB8AC3E}">
        <p14:creationId xmlns:p14="http://schemas.microsoft.com/office/powerpoint/2010/main" val="13133697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2A3775B-1C7D-7553-054D-B856236CA255}"/>
              </a:ext>
            </a:extLst>
          </p:cNvPr>
          <p:cNvSpPr>
            <a:spLocks noGrp="1"/>
          </p:cNvSpPr>
          <p:nvPr>
            <p:ph type="title"/>
          </p:nvPr>
        </p:nvSpPr>
        <p:spPr>
          <a:xfrm>
            <a:off x="1449568" y="397062"/>
            <a:ext cx="1490061" cy="4454149"/>
          </a:xfrm>
        </p:spPr>
        <p:txBody>
          <a:bodyPr/>
          <a:lstStyle/>
          <a:p>
            <a:r>
              <a:rPr lang="en-US">
                <a:solidFill>
                  <a:schemeClr val="accent2">
                    <a:lumMod val="10000"/>
                  </a:schemeClr>
                </a:solidFill>
              </a:rPr>
              <a:t>SƠ ĐỒ HOẠT ĐỘNG CỦA GIAO DIỆN THÊM VÀO GIỎ HÀNG</a:t>
            </a:r>
          </a:p>
        </p:txBody>
      </p:sp>
      <p:pic>
        <p:nvPicPr>
          <p:cNvPr id="15" name="Picture 14" descr="Graphical user interface&#10;&#10;Description automatically generated with medium confidence">
            <a:extLst>
              <a:ext uri="{FF2B5EF4-FFF2-40B4-BE49-F238E27FC236}">
                <a16:creationId xmlns:a16="http://schemas.microsoft.com/office/drawing/2014/main" id="{953E7D9B-131C-CB13-CEC7-D7EBEF12A5AB}"/>
              </a:ext>
            </a:extLst>
          </p:cNvPr>
          <p:cNvPicPr>
            <a:picLocks noChangeAspect="1"/>
          </p:cNvPicPr>
          <p:nvPr/>
        </p:nvPicPr>
        <p:blipFill>
          <a:blip r:embed="rId2"/>
          <a:stretch>
            <a:fillRect/>
          </a:stretch>
        </p:blipFill>
        <p:spPr>
          <a:xfrm>
            <a:off x="4062751" y="0"/>
            <a:ext cx="2497593" cy="5143500"/>
          </a:xfrm>
          <a:prstGeom prst="rect">
            <a:avLst/>
          </a:prstGeom>
        </p:spPr>
      </p:pic>
    </p:spTree>
    <p:extLst>
      <p:ext uri="{BB962C8B-B14F-4D97-AF65-F5344CB8AC3E}">
        <p14:creationId xmlns:p14="http://schemas.microsoft.com/office/powerpoint/2010/main" val="2081602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E28F681C-215A-C499-9933-54D9BB7FACDB}"/>
              </a:ext>
            </a:extLst>
          </p:cNvPr>
          <p:cNvSpPr>
            <a:spLocks noGrp="1"/>
          </p:cNvSpPr>
          <p:nvPr>
            <p:ph type="title"/>
          </p:nvPr>
        </p:nvSpPr>
        <p:spPr/>
        <p:txBody>
          <a:bodyPr/>
          <a:lstStyle/>
          <a:p>
            <a:r>
              <a:rPr lang="en-US">
                <a:solidFill>
                  <a:schemeClr val="accent2">
                    <a:lumMod val="10000"/>
                  </a:schemeClr>
                </a:solidFill>
              </a:rPr>
              <a:t>KẾT LUẬN</a:t>
            </a:r>
          </a:p>
        </p:txBody>
      </p:sp>
      <p:sp>
        <p:nvSpPr>
          <p:cNvPr id="19" name="TextBox 18">
            <a:extLst>
              <a:ext uri="{FF2B5EF4-FFF2-40B4-BE49-F238E27FC236}">
                <a16:creationId xmlns:a16="http://schemas.microsoft.com/office/drawing/2014/main" id="{AE4B5C90-74BA-0D76-E4EE-0522CC471642}"/>
              </a:ext>
            </a:extLst>
          </p:cNvPr>
          <p:cNvSpPr txBox="1"/>
          <p:nvPr/>
        </p:nvSpPr>
        <p:spPr>
          <a:xfrm>
            <a:off x="616857" y="1160519"/>
            <a:ext cx="7910286" cy="3262303"/>
          </a:xfrm>
          <a:prstGeom prst="rect">
            <a:avLst/>
          </a:prstGeom>
          <a:noFill/>
        </p:spPr>
        <p:txBody>
          <a:bodyPr wrap="square">
            <a:spAutoFit/>
          </a:bodyPr>
          <a:lstStyle/>
          <a:p>
            <a:pPr algn="just">
              <a:lnSpc>
                <a:spcPct val="150000"/>
              </a:lnSpc>
            </a:pPr>
            <a:r>
              <a:rPr lang="en-US" sz="2000">
                <a:solidFill>
                  <a:schemeClr val="accent2">
                    <a:lumMod val="10000"/>
                  </a:schemeClr>
                </a:solidFill>
                <a:effectLst/>
                <a:latin typeface="UTM Swiss Condensed" panose="02000500000000000000" pitchFamily="2" charset="0"/>
                <a:ea typeface="DengXian" panose="02010600030101010101" pitchFamily="2" charset="-122"/>
                <a:cs typeface="Arial" panose="020B0604020202020204" pitchFamily="34" charset="0"/>
              </a:rPr>
              <a:t>Đề tài “Xây dựng Website quản lý bán hàng” đã cho thấy được tầm quan trọng và những lợi ích tuyệt vời mà công nghệ mang lại. Kết hợp với những kiến thức đã được học và tìm hiểu, nhóm chúng em hy vọng đây sẽ là một bước đà quan trọng trên con đường học tập sau này của chúng em.</a:t>
            </a:r>
          </a:p>
          <a:p>
            <a:pPr algn="just">
              <a:lnSpc>
                <a:spcPct val="150000"/>
              </a:lnSpc>
            </a:pPr>
            <a:r>
              <a:rPr lang="en-US" sz="2000">
                <a:solidFill>
                  <a:schemeClr val="accent2">
                    <a:lumMod val="10000"/>
                  </a:schemeClr>
                </a:solidFill>
                <a:effectLst/>
                <a:latin typeface="UTM Swiss Condensed" panose="02000500000000000000" pitchFamily="2" charset="0"/>
                <a:ea typeface="DengXian" panose="02010600030101010101" pitchFamily="2" charset="-122"/>
                <a:cs typeface="Arial" panose="020B0604020202020204" pitchFamily="34" charset="0"/>
              </a:rPr>
              <a:t>Do thời gian có hạn và sự hiểu biết về ngôn ngữ lập trình còn hạn chế nên chắc chắn bài làm không tránh khỏi những thiếu xót, rất mong được sự giúp đỡ và góp ý kiến của thầy. Chúng em xin chân thành cảm ơn!</a:t>
            </a:r>
          </a:p>
        </p:txBody>
      </p:sp>
    </p:spTree>
    <p:extLst>
      <p:ext uri="{BB962C8B-B14F-4D97-AF65-F5344CB8AC3E}">
        <p14:creationId xmlns:p14="http://schemas.microsoft.com/office/powerpoint/2010/main" val="40598995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E28F681C-215A-C499-9933-54D9BB7FACDB}"/>
              </a:ext>
            </a:extLst>
          </p:cNvPr>
          <p:cNvSpPr>
            <a:spLocks noGrp="1"/>
          </p:cNvSpPr>
          <p:nvPr>
            <p:ph type="title"/>
          </p:nvPr>
        </p:nvSpPr>
        <p:spPr/>
        <p:txBody>
          <a:bodyPr/>
          <a:lstStyle/>
          <a:p>
            <a:r>
              <a:rPr lang="en-US">
                <a:solidFill>
                  <a:schemeClr val="accent2">
                    <a:lumMod val="10000"/>
                  </a:schemeClr>
                </a:solidFill>
              </a:rPr>
              <a:t>LINK GITHUB</a:t>
            </a:r>
          </a:p>
        </p:txBody>
      </p:sp>
      <p:sp>
        <p:nvSpPr>
          <p:cNvPr id="19" name="TextBox 18">
            <a:extLst>
              <a:ext uri="{FF2B5EF4-FFF2-40B4-BE49-F238E27FC236}">
                <a16:creationId xmlns:a16="http://schemas.microsoft.com/office/drawing/2014/main" id="{AE4B5C90-74BA-0D76-E4EE-0522CC471642}"/>
              </a:ext>
            </a:extLst>
          </p:cNvPr>
          <p:cNvSpPr txBox="1"/>
          <p:nvPr/>
        </p:nvSpPr>
        <p:spPr>
          <a:xfrm>
            <a:off x="616857" y="2325593"/>
            <a:ext cx="7910286" cy="492314"/>
          </a:xfrm>
          <a:prstGeom prst="rect">
            <a:avLst/>
          </a:prstGeom>
          <a:noFill/>
        </p:spPr>
        <p:txBody>
          <a:bodyPr wrap="square">
            <a:spAutoFit/>
          </a:bodyPr>
          <a:lstStyle/>
          <a:p>
            <a:pPr algn="ctr">
              <a:lnSpc>
                <a:spcPct val="150000"/>
              </a:lnSpc>
            </a:pPr>
            <a:r>
              <a:rPr lang="en-US" sz="2000">
                <a:solidFill>
                  <a:schemeClr val="accent2">
                    <a:lumMod val="10000"/>
                  </a:schemeClr>
                </a:solidFill>
                <a:effectLst/>
                <a:latin typeface="UTM Swiss Condensed" panose="02000500000000000000" pitchFamily="2" charset="0"/>
                <a:ea typeface="DengXian" panose="02010600030101010101" pitchFamily="2" charset="-122"/>
                <a:cs typeface="Arial" panose="020B0604020202020204" pitchFamily="34" charset="0"/>
                <a:hlinkClick r:id="rId2"/>
              </a:rPr>
              <a:t>https://github.com/nguyenfoxie27/DKN_QLBH</a:t>
            </a:r>
            <a:endParaRPr lang="en-US" sz="2000">
              <a:solidFill>
                <a:schemeClr val="accent2">
                  <a:lumMod val="10000"/>
                </a:schemeClr>
              </a:solidFill>
              <a:effectLst/>
              <a:latin typeface="UTM Swiss Condensed" panose="02000500000000000000" pitchFamily="2"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4020216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CF75C-18AC-1462-995E-AD4A1C4C28CB}"/>
              </a:ext>
            </a:extLst>
          </p:cNvPr>
          <p:cNvSpPr txBox="1"/>
          <p:nvPr/>
        </p:nvSpPr>
        <p:spPr>
          <a:xfrm>
            <a:off x="974263" y="2094696"/>
            <a:ext cx="7195474" cy="954107"/>
          </a:xfrm>
          <a:prstGeom prst="rect">
            <a:avLst/>
          </a:prstGeom>
          <a:noFill/>
        </p:spPr>
        <p:txBody>
          <a:bodyPr wrap="square" rtlCol="0" anchor="ctr">
            <a:spAutoFit/>
          </a:bodyPr>
          <a:lstStyle/>
          <a:p>
            <a:pPr algn="ctr"/>
            <a:r>
              <a:rPr lang="en-US" sz="2800">
                <a:solidFill>
                  <a:schemeClr val="accent2">
                    <a:lumMod val="10000"/>
                  </a:schemeClr>
                </a:solidFill>
                <a:latin typeface="UTM American Sans" panose="02040603050506020204" pitchFamily="18" charset="0"/>
              </a:rPr>
              <a:t>CẢM ƠN MỌI NGƯỜI </a:t>
            </a:r>
          </a:p>
          <a:p>
            <a:pPr algn="ctr"/>
            <a:r>
              <a:rPr lang="en-US" sz="2800">
                <a:solidFill>
                  <a:schemeClr val="accent2">
                    <a:lumMod val="10000"/>
                  </a:schemeClr>
                </a:solidFill>
                <a:latin typeface="UTM American Sans" panose="02040603050506020204" pitchFamily="18" charset="0"/>
              </a:rPr>
              <a:t>ĐÃ THEO DÕI BÀI BÁO CÁO CỦA NHÓM DKN</a:t>
            </a:r>
          </a:p>
        </p:txBody>
      </p:sp>
    </p:spTree>
    <p:extLst>
      <p:ext uri="{BB962C8B-B14F-4D97-AF65-F5344CB8AC3E}">
        <p14:creationId xmlns:p14="http://schemas.microsoft.com/office/powerpoint/2010/main" val="32815775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6CCFC-3628-4444-CA47-562A08603B37}"/>
              </a:ext>
            </a:extLst>
          </p:cNvPr>
          <p:cNvSpPr>
            <a:spLocks noGrp="1"/>
          </p:cNvSpPr>
          <p:nvPr>
            <p:ph type="title"/>
          </p:nvPr>
        </p:nvSpPr>
        <p:spPr>
          <a:xfrm>
            <a:off x="723750" y="526925"/>
            <a:ext cx="3691839" cy="572700"/>
          </a:xfrm>
        </p:spPr>
        <p:txBody>
          <a:bodyPr/>
          <a:lstStyle/>
          <a:p>
            <a:pPr algn="l"/>
            <a:r>
              <a:rPr lang="en-US">
                <a:solidFill>
                  <a:schemeClr val="accent2">
                    <a:lumMod val="10000"/>
                  </a:schemeClr>
                </a:solidFill>
              </a:rPr>
              <a:t>KHẢO SÁT HIỆN TRẠNG</a:t>
            </a:r>
          </a:p>
        </p:txBody>
      </p:sp>
      <p:pic>
        <p:nvPicPr>
          <p:cNvPr id="6" name="Picture 5">
            <a:extLst>
              <a:ext uri="{FF2B5EF4-FFF2-40B4-BE49-F238E27FC236}">
                <a16:creationId xmlns:a16="http://schemas.microsoft.com/office/drawing/2014/main" id="{489A1B5E-A70C-18D5-6E37-81F6F263B5F6}"/>
              </a:ext>
            </a:extLst>
          </p:cNvPr>
          <p:cNvPicPr>
            <a:picLocks noChangeAspect="1"/>
          </p:cNvPicPr>
          <p:nvPr/>
        </p:nvPicPr>
        <p:blipFill>
          <a:blip r:embed="rId2"/>
          <a:stretch>
            <a:fillRect/>
          </a:stretch>
        </p:blipFill>
        <p:spPr>
          <a:xfrm>
            <a:off x="3663358" y="1237931"/>
            <a:ext cx="4704858" cy="3450229"/>
          </a:xfrm>
          <a:prstGeom prst="rect">
            <a:avLst/>
          </a:prstGeom>
        </p:spPr>
      </p:pic>
      <p:sp>
        <p:nvSpPr>
          <p:cNvPr id="7" name="Google Shape;2178;p39">
            <a:extLst>
              <a:ext uri="{FF2B5EF4-FFF2-40B4-BE49-F238E27FC236}">
                <a16:creationId xmlns:a16="http://schemas.microsoft.com/office/drawing/2014/main" id="{2A3C2F04-3E8A-6E09-F6B9-BA0266106BA5}"/>
              </a:ext>
            </a:extLst>
          </p:cNvPr>
          <p:cNvSpPr txBox="1">
            <a:spLocks/>
          </p:cNvSpPr>
          <p:nvPr/>
        </p:nvSpPr>
        <p:spPr>
          <a:xfrm>
            <a:off x="723750" y="1853881"/>
            <a:ext cx="2560871" cy="22609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r>
              <a:rPr lang="vi-VN" sz="2200" i="1">
                <a:solidFill>
                  <a:schemeClr val="accent2">
                    <a:lumMod val="10000"/>
                  </a:schemeClr>
                </a:solidFill>
                <a:latin typeface="UTM Swiss Condensed" panose="02000500000000000000" pitchFamily="2" charset="-93"/>
                <a:ea typeface="Times New Roman" panose="02020603050405020304" pitchFamily="18" charset="0"/>
              </a:rPr>
              <a:t>Biểu đồ khảo sát hiện trạng sở thích mua hàng trên các nền tảng của đối tượng trong độ tuổi từ 18 đến 25</a:t>
            </a:r>
            <a:r>
              <a:rPr lang="en-US" sz="2200" i="1">
                <a:solidFill>
                  <a:schemeClr val="accent2">
                    <a:lumMod val="10000"/>
                  </a:schemeClr>
                </a:solidFill>
                <a:latin typeface="UTM Swiss Condensed" panose="02000500000000000000" pitchFamily="2" charset="-93"/>
                <a:ea typeface="Times New Roman" panose="02020603050405020304" pitchFamily="18" charset="0"/>
              </a:rPr>
              <a:t>.</a:t>
            </a:r>
            <a:endParaRPr lang="vi-VN" sz="2200" i="1">
              <a:solidFill>
                <a:schemeClr val="accent2">
                  <a:lumMod val="10000"/>
                </a:schemeClr>
              </a:solidFill>
            </a:endParaRPr>
          </a:p>
        </p:txBody>
      </p:sp>
    </p:spTree>
    <p:extLst>
      <p:ext uri="{BB962C8B-B14F-4D97-AF65-F5344CB8AC3E}">
        <p14:creationId xmlns:p14="http://schemas.microsoft.com/office/powerpoint/2010/main" val="1738056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47A3456-14FE-D534-9A33-692E2F6BBCDC}"/>
              </a:ext>
            </a:extLst>
          </p:cNvPr>
          <p:cNvSpPr>
            <a:spLocks noGrp="1"/>
          </p:cNvSpPr>
          <p:nvPr>
            <p:ph type="title"/>
          </p:nvPr>
        </p:nvSpPr>
        <p:spPr>
          <a:xfrm>
            <a:off x="723749" y="377024"/>
            <a:ext cx="6916303" cy="925639"/>
          </a:xfrm>
        </p:spPr>
        <p:txBody>
          <a:bodyPr/>
          <a:lstStyle/>
          <a:p>
            <a:r>
              <a:rPr lang="en-US">
                <a:solidFill>
                  <a:schemeClr val="accent2">
                    <a:lumMod val="10000"/>
                  </a:schemeClr>
                </a:solidFill>
              </a:rPr>
              <a:t>XÁC ĐỊNH THÔNG TIN CƠ BẢN CHO NGHIỆP VỤ CỦA BÀI TOÁN</a:t>
            </a:r>
          </a:p>
        </p:txBody>
      </p:sp>
      <p:grpSp>
        <p:nvGrpSpPr>
          <p:cNvPr id="6" name="Group 5">
            <a:extLst>
              <a:ext uri="{FF2B5EF4-FFF2-40B4-BE49-F238E27FC236}">
                <a16:creationId xmlns:a16="http://schemas.microsoft.com/office/drawing/2014/main" id="{CCFC4988-4714-F1D2-79EF-2F494ABB21D5}"/>
              </a:ext>
            </a:extLst>
          </p:cNvPr>
          <p:cNvGrpSpPr/>
          <p:nvPr/>
        </p:nvGrpSpPr>
        <p:grpSpPr>
          <a:xfrm>
            <a:off x="3901582" y="1383457"/>
            <a:ext cx="4367462" cy="493295"/>
            <a:chOff x="-600651" y="2130720"/>
            <a:chExt cx="4788568" cy="493295"/>
          </a:xfrm>
        </p:grpSpPr>
        <p:sp>
          <p:nvSpPr>
            <p:cNvPr id="4" name="Rectangle: Rounded Corners 3">
              <a:extLst>
                <a:ext uri="{FF2B5EF4-FFF2-40B4-BE49-F238E27FC236}">
                  <a16:creationId xmlns:a16="http://schemas.microsoft.com/office/drawing/2014/main" id="{DD8868DE-AB7C-9CE8-E136-63CA36F713DC}"/>
                </a:ext>
              </a:extLst>
            </p:cNvPr>
            <p:cNvSpPr/>
            <p:nvPr/>
          </p:nvSpPr>
          <p:spPr>
            <a:xfrm>
              <a:off x="-600651" y="2130720"/>
              <a:ext cx="4788568" cy="493295"/>
            </a:xfrm>
            <a:prstGeom prst="roundRect">
              <a:avLst>
                <a:gd name="adj" fmla="val 50000"/>
              </a:avLst>
            </a:prstGeom>
            <a:solidFill>
              <a:schemeClr val="bg1"/>
            </a:solidFill>
            <a:ln>
              <a:solidFill>
                <a:schemeClr val="accent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E8B3B61-F204-7E74-7EF7-6A055621383A}"/>
                </a:ext>
              </a:extLst>
            </p:cNvPr>
            <p:cNvSpPr txBox="1"/>
            <p:nvPr/>
          </p:nvSpPr>
          <p:spPr>
            <a:xfrm>
              <a:off x="524301" y="2161923"/>
              <a:ext cx="2538663" cy="430887"/>
            </a:xfrm>
            <a:prstGeom prst="rect">
              <a:avLst/>
            </a:prstGeom>
            <a:noFill/>
          </p:spPr>
          <p:txBody>
            <a:bodyPr wrap="square">
              <a:spAutoFit/>
            </a:bodyPr>
            <a:lstStyle/>
            <a:p>
              <a:pPr algn="ctr"/>
              <a:r>
                <a:rPr lang="vi-VN" sz="2200">
                  <a:latin typeface="UTM Swiss Condensed" panose="02000500000000000000" pitchFamily="2" charset="-93"/>
                  <a:ea typeface="Barlow Semi Condensed"/>
                  <a:cs typeface="Barlow Semi Condensed"/>
                  <a:sym typeface="Barlow Semi Condensed"/>
                </a:rPr>
                <a:t>Tìm kiếm sản phẩm</a:t>
              </a:r>
              <a:endParaRPr lang="en-US" sz="2200"/>
            </a:p>
          </p:txBody>
        </p:sp>
      </p:grpSp>
      <p:grpSp>
        <p:nvGrpSpPr>
          <p:cNvPr id="8" name="Group 7">
            <a:extLst>
              <a:ext uri="{FF2B5EF4-FFF2-40B4-BE49-F238E27FC236}">
                <a16:creationId xmlns:a16="http://schemas.microsoft.com/office/drawing/2014/main" id="{F22F6052-59E3-CB07-7E48-0FE7A22FE944}"/>
              </a:ext>
            </a:extLst>
          </p:cNvPr>
          <p:cNvGrpSpPr/>
          <p:nvPr/>
        </p:nvGrpSpPr>
        <p:grpSpPr>
          <a:xfrm>
            <a:off x="662489" y="2801506"/>
            <a:ext cx="2779295" cy="757990"/>
            <a:chOff x="1588168" y="2731168"/>
            <a:chExt cx="2779295" cy="757990"/>
          </a:xfrm>
        </p:grpSpPr>
        <p:sp>
          <p:nvSpPr>
            <p:cNvPr id="3" name="Oval 2">
              <a:extLst>
                <a:ext uri="{FF2B5EF4-FFF2-40B4-BE49-F238E27FC236}">
                  <a16:creationId xmlns:a16="http://schemas.microsoft.com/office/drawing/2014/main" id="{AABDDDB0-72E2-76A7-22CC-D7B875D1A101}"/>
                </a:ext>
              </a:extLst>
            </p:cNvPr>
            <p:cNvSpPr/>
            <p:nvPr/>
          </p:nvSpPr>
          <p:spPr>
            <a:xfrm>
              <a:off x="1588168" y="2731168"/>
              <a:ext cx="2779295" cy="757990"/>
            </a:xfrm>
            <a:prstGeom prst="ellipse">
              <a:avLst/>
            </a:prstGeom>
            <a:solidFill>
              <a:schemeClr val="accent1">
                <a:lumMod val="20000"/>
                <a:lumOff val="80000"/>
              </a:schemeClr>
            </a:solidFill>
            <a:ln>
              <a:solidFill>
                <a:schemeClr val="accent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C82A9C6-EB71-8CD6-88F1-428611ACB7BF}"/>
                </a:ext>
              </a:extLst>
            </p:cNvPr>
            <p:cNvSpPr txBox="1"/>
            <p:nvPr/>
          </p:nvSpPr>
          <p:spPr>
            <a:xfrm>
              <a:off x="2052722" y="2879330"/>
              <a:ext cx="1850186" cy="461665"/>
            </a:xfrm>
            <a:prstGeom prst="rect">
              <a:avLst/>
            </a:prstGeom>
            <a:noFill/>
          </p:spPr>
          <p:txBody>
            <a:bodyPr wrap="none" rtlCol="0">
              <a:spAutoFit/>
            </a:bodyPr>
            <a:lstStyle/>
            <a:p>
              <a:pPr algn="ctr"/>
              <a:r>
                <a:rPr lang="en-US" sz="2400" b="1">
                  <a:latin typeface="UTM Swiss Condensed" panose="02000500000000000000" pitchFamily="2" charset="0"/>
                </a:rPr>
                <a:t>KHÁCH HÀNG</a:t>
              </a:r>
            </a:p>
          </p:txBody>
        </p:sp>
      </p:grpSp>
      <p:grpSp>
        <p:nvGrpSpPr>
          <p:cNvPr id="15" name="Group 14">
            <a:extLst>
              <a:ext uri="{FF2B5EF4-FFF2-40B4-BE49-F238E27FC236}">
                <a16:creationId xmlns:a16="http://schemas.microsoft.com/office/drawing/2014/main" id="{A1CAA91D-D277-28EF-9066-2E685F9A815B}"/>
              </a:ext>
            </a:extLst>
          </p:cNvPr>
          <p:cNvGrpSpPr/>
          <p:nvPr/>
        </p:nvGrpSpPr>
        <p:grpSpPr>
          <a:xfrm>
            <a:off x="3885630" y="1995322"/>
            <a:ext cx="4367462" cy="493295"/>
            <a:chOff x="-600651" y="2130720"/>
            <a:chExt cx="4788568" cy="493295"/>
          </a:xfrm>
        </p:grpSpPr>
        <p:sp>
          <p:nvSpPr>
            <p:cNvPr id="16" name="Rectangle: Rounded Corners 15">
              <a:extLst>
                <a:ext uri="{FF2B5EF4-FFF2-40B4-BE49-F238E27FC236}">
                  <a16:creationId xmlns:a16="http://schemas.microsoft.com/office/drawing/2014/main" id="{08887F30-624A-561D-3A6D-8C5B9E213183}"/>
                </a:ext>
              </a:extLst>
            </p:cNvPr>
            <p:cNvSpPr/>
            <p:nvPr/>
          </p:nvSpPr>
          <p:spPr>
            <a:xfrm>
              <a:off x="-600651" y="2130720"/>
              <a:ext cx="4788568" cy="493295"/>
            </a:xfrm>
            <a:prstGeom prst="roundRect">
              <a:avLst>
                <a:gd name="adj" fmla="val 50000"/>
              </a:avLst>
            </a:prstGeom>
            <a:solidFill>
              <a:schemeClr val="bg1"/>
            </a:solidFill>
            <a:ln>
              <a:solidFill>
                <a:schemeClr val="accent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4B7C4CF-536C-08BB-DF9B-D1A2A556E72F}"/>
                </a:ext>
              </a:extLst>
            </p:cNvPr>
            <p:cNvSpPr txBox="1"/>
            <p:nvPr/>
          </p:nvSpPr>
          <p:spPr>
            <a:xfrm>
              <a:off x="524301" y="2161923"/>
              <a:ext cx="2538663" cy="430887"/>
            </a:xfrm>
            <a:prstGeom prst="rect">
              <a:avLst/>
            </a:prstGeom>
            <a:noFill/>
          </p:spPr>
          <p:txBody>
            <a:bodyPr wrap="square">
              <a:spAutoFit/>
            </a:bodyPr>
            <a:lstStyle/>
            <a:p>
              <a:pPr algn="ctr"/>
              <a:r>
                <a:rPr lang="en-US" sz="2200">
                  <a:latin typeface="UTM Swiss Condensed" panose="02000500000000000000" pitchFamily="2" charset="-93"/>
                  <a:ea typeface="Barlow Semi Condensed"/>
                  <a:cs typeface="Barlow Semi Condensed"/>
                  <a:sym typeface="Barlow Semi Condensed"/>
                </a:rPr>
                <a:t>Chọn lựa </a:t>
              </a:r>
              <a:r>
                <a:rPr lang="vi-VN" sz="2200">
                  <a:latin typeface="UTM Swiss Condensed" panose="02000500000000000000" pitchFamily="2" charset="-93"/>
                  <a:ea typeface="Barlow Semi Condensed"/>
                  <a:cs typeface="Barlow Semi Condensed"/>
                  <a:sym typeface="Barlow Semi Condensed"/>
                </a:rPr>
                <a:t>sản phẩm</a:t>
              </a:r>
              <a:endParaRPr lang="en-US" sz="2200"/>
            </a:p>
          </p:txBody>
        </p:sp>
      </p:grpSp>
      <p:grpSp>
        <p:nvGrpSpPr>
          <p:cNvPr id="18" name="Group 17">
            <a:extLst>
              <a:ext uri="{FF2B5EF4-FFF2-40B4-BE49-F238E27FC236}">
                <a16:creationId xmlns:a16="http://schemas.microsoft.com/office/drawing/2014/main" id="{C635C9D1-6F2A-85CE-F71B-EEB334BCDAFD}"/>
              </a:ext>
            </a:extLst>
          </p:cNvPr>
          <p:cNvGrpSpPr/>
          <p:nvPr/>
        </p:nvGrpSpPr>
        <p:grpSpPr>
          <a:xfrm>
            <a:off x="3901582" y="2601730"/>
            <a:ext cx="4367462" cy="493295"/>
            <a:chOff x="-600651" y="2130720"/>
            <a:chExt cx="4788568" cy="493295"/>
          </a:xfrm>
        </p:grpSpPr>
        <p:sp>
          <p:nvSpPr>
            <p:cNvPr id="19" name="Rectangle: Rounded Corners 18">
              <a:extLst>
                <a:ext uri="{FF2B5EF4-FFF2-40B4-BE49-F238E27FC236}">
                  <a16:creationId xmlns:a16="http://schemas.microsoft.com/office/drawing/2014/main" id="{A9BE5D27-05F0-1B1C-1ED7-B538AD9957EA}"/>
                </a:ext>
              </a:extLst>
            </p:cNvPr>
            <p:cNvSpPr/>
            <p:nvPr/>
          </p:nvSpPr>
          <p:spPr>
            <a:xfrm>
              <a:off x="-600651" y="2130720"/>
              <a:ext cx="4788568" cy="493295"/>
            </a:xfrm>
            <a:prstGeom prst="roundRect">
              <a:avLst>
                <a:gd name="adj" fmla="val 50000"/>
              </a:avLst>
            </a:prstGeom>
            <a:solidFill>
              <a:schemeClr val="bg1"/>
            </a:solidFill>
            <a:ln>
              <a:solidFill>
                <a:schemeClr val="accent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E31492E-2169-65EA-7355-F434E94DA687}"/>
                </a:ext>
              </a:extLst>
            </p:cNvPr>
            <p:cNvSpPr txBox="1"/>
            <p:nvPr/>
          </p:nvSpPr>
          <p:spPr>
            <a:xfrm>
              <a:off x="524301" y="2161923"/>
              <a:ext cx="2538663" cy="430887"/>
            </a:xfrm>
            <a:prstGeom prst="rect">
              <a:avLst/>
            </a:prstGeom>
            <a:noFill/>
          </p:spPr>
          <p:txBody>
            <a:bodyPr wrap="square">
              <a:spAutoFit/>
            </a:bodyPr>
            <a:lstStyle/>
            <a:p>
              <a:pPr algn="ctr"/>
              <a:r>
                <a:rPr lang="en-US" sz="2200">
                  <a:latin typeface="UTM Swiss Condensed" panose="02000500000000000000" pitchFamily="2" charset="-93"/>
                  <a:ea typeface="Barlow Semi Condensed"/>
                  <a:cs typeface="Barlow Semi Condensed"/>
                  <a:sym typeface="Barlow Semi Condensed"/>
                </a:rPr>
                <a:t>Xem giá</a:t>
              </a:r>
              <a:endParaRPr lang="en-US" sz="2200"/>
            </a:p>
          </p:txBody>
        </p:sp>
      </p:grpSp>
      <p:grpSp>
        <p:nvGrpSpPr>
          <p:cNvPr id="21" name="Group 20">
            <a:extLst>
              <a:ext uri="{FF2B5EF4-FFF2-40B4-BE49-F238E27FC236}">
                <a16:creationId xmlns:a16="http://schemas.microsoft.com/office/drawing/2014/main" id="{3D16F57E-F33E-0DE7-BADA-DC5F4C263F49}"/>
              </a:ext>
            </a:extLst>
          </p:cNvPr>
          <p:cNvGrpSpPr/>
          <p:nvPr/>
        </p:nvGrpSpPr>
        <p:grpSpPr>
          <a:xfrm>
            <a:off x="3934719" y="3235851"/>
            <a:ext cx="4367462" cy="493295"/>
            <a:chOff x="-600651" y="2130720"/>
            <a:chExt cx="4788568" cy="493295"/>
          </a:xfrm>
        </p:grpSpPr>
        <p:sp>
          <p:nvSpPr>
            <p:cNvPr id="22" name="Rectangle: Rounded Corners 21">
              <a:extLst>
                <a:ext uri="{FF2B5EF4-FFF2-40B4-BE49-F238E27FC236}">
                  <a16:creationId xmlns:a16="http://schemas.microsoft.com/office/drawing/2014/main" id="{74ACB952-9FBE-1C74-8AB2-588E0207724E}"/>
                </a:ext>
              </a:extLst>
            </p:cNvPr>
            <p:cNvSpPr/>
            <p:nvPr/>
          </p:nvSpPr>
          <p:spPr>
            <a:xfrm>
              <a:off x="-600651" y="2130720"/>
              <a:ext cx="4788568" cy="493295"/>
            </a:xfrm>
            <a:prstGeom prst="roundRect">
              <a:avLst>
                <a:gd name="adj" fmla="val 50000"/>
              </a:avLst>
            </a:prstGeom>
            <a:solidFill>
              <a:schemeClr val="bg1"/>
            </a:solidFill>
            <a:ln>
              <a:solidFill>
                <a:schemeClr val="accent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6D602C7-E4B0-A6E9-B0A3-072CAD9923AF}"/>
                </a:ext>
              </a:extLst>
            </p:cNvPr>
            <p:cNvSpPr txBox="1"/>
            <p:nvPr/>
          </p:nvSpPr>
          <p:spPr>
            <a:xfrm>
              <a:off x="524301" y="2161923"/>
              <a:ext cx="2538663" cy="430887"/>
            </a:xfrm>
            <a:prstGeom prst="rect">
              <a:avLst/>
            </a:prstGeom>
            <a:noFill/>
          </p:spPr>
          <p:txBody>
            <a:bodyPr wrap="square">
              <a:spAutoFit/>
            </a:bodyPr>
            <a:lstStyle/>
            <a:p>
              <a:pPr algn="ctr"/>
              <a:r>
                <a:rPr lang="en-US" sz="2200">
                  <a:latin typeface="UTM Swiss Condensed" panose="02000500000000000000" pitchFamily="2" charset="-93"/>
                  <a:ea typeface="Barlow Semi Condensed"/>
                  <a:cs typeface="Barlow Semi Condensed"/>
                  <a:sym typeface="Barlow Semi Condensed"/>
                </a:rPr>
                <a:t>Mua hàng</a:t>
              </a:r>
              <a:endParaRPr lang="en-US" sz="2200"/>
            </a:p>
          </p:txBody>
        </p:sp>
      </p:grpSp>
      <p:grpSp>
        <p:nvGrpSpPr>
          <p:cNvPr id="24" name="Group 23">
            <a:extLst>
              <a:ext uri="{FF2B5EF4-FFF2-40B4-BE49-F238E27FC236}">
                <a16:creationId xmlns:a16="http://schemas.microsoft.com/office/drawing/2014/main" id="{2E6E6C7E-A940-65D5-F017-4A4523C1AD11}"/>
              </a:ext>
            </a:extLst>
          </p:cNvPr>
          <p:cNvGrpSpPr/>
          <p:nvPr/>
        </p:nvGrpSpPr>
        <p:grpSpPr>
          <a:xfrm>
            <a:off x="3918767" y="3862706"/>
            <a:ext cx="4367462" cy="493295"/>
            <a:chOff x="-600651" y="2130720"/>
            <a:chExt cx="4788568" cy="493295"/>
          </a:xfrm>
        </p:grpSpPr>
        <p:sp>
          <p:nvSpPr>
            <p:cNvPr id="25" name="Rectangle: Rounded Corners 24">
              <a:extLst>
                <a:ext uri="{FF2B5EF4-FFF2-40B4-BE49-F238E27FC236}">
                  <a16:creationId xmlns:a16="http://schemas.microsoft.com/office/drawing/2014/main" id="{A561EDE7-CE28-D4E2-043B-3AC90B3A6280}"/>
                </a:ext>
              </a:extLst>
            </p:cNvPr>
            <p:cNvSpPr/>
            <p:nvPr/>
          </p:nvSpPr>
          <p:spPr>
            <a:xfrm>
              <a:off x="-600651" y="2130720"/>
              <a:ext cx="4788568" cy="493295"/>
            </a:xfrm>
            <a:prstGeom prst="roundRect">
              <a:avLst>
                <a:gd name="adj" fmla="val 50000"/>
              </a:avLst>
            </a:prstGeom>
            <a:solidFill>
              <a:schemeClr val="bg1"/>
            </a:solidFill>
            <a:ln>
              <a:solidFill>
                <a:schemeClr val="accent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15912CB-9571-3680-9993-029D41586D90}"/>
                </a:ext>
              </a:extLst>
            </p:cNvPr>
            <p:cNvSpPr txBox="1"/>
            <p:nvPr/>
          </p:nvSpPr>
          <p:spPr>
            <a:xfrm>
              <a:off x="524301" y="2161923"/>
              <a:ext cx="2538663" cy="430887"/>
            </a:xfrm>
            <a:prstGeom prst="rect">
              <a:avLst/>
            </a:prstGeom>
            <a:noFill/>
          </p:spPr>
          <p:txBody>
            <a:bodyPr wrap="square">
              <a:spAutoFit/>
            </a:bodyPr>
            <a:lstStyle/>
            <a:p>
              <a:pPr algn="ctr"/>
              <a:r>
                <a:rPr lang="en-US" sz="2200">
                  <a:latin typeface="UTM Swiss Condensed" panose="02000500000000000000" pitchFamily="2" charset="-93"/>
                  <a:ea typeface="Barlow Semi Condensed"/>
                  <a:cs typeface="Barlow Semi Condensed"/>
                  <a:sym typeface="Barlow Semi Condensed"/>
                </a:rPr>
                <a:t>Cung cấp thông tin</a:t>
              </a:r>
              <a:endParaRPr lang="en-US" sz="2200"/>
            </a:p>
          </p:txBody>
        </p:sp>
      </p:grpSp>
      <p:grpSp>
        <p:nvGrpSpPr>
          <p:cNvPr id="27" name="Group 26">
            <a:extLst>
              <a:ext uri="{FF2B5EF4-FFF2-40B4-BE49-F238E27FC236}">
                <a16:creationId xmlns:a16="http://schemas.microsoft.com/office/drawing/2014/main" id="{D6B36040-3C85-7406-A0DE-7EB009B631A6}"/>
              </a:ext>
            </a:extLst>
          </p:cNvPr>
          <p:cNvGrpSpPr/>
          <p:nvPr/>
        </p:nvGrpSpPr>
        <p:grpSpPr>
          <a:xfrm>
            <a:off x="3934718" y="4483847"/>
            <a:ext cx="4367462" cy="493295"/>
            <a:chOff x="-600651" y="2130720"/>
            <a:chExt cx="4788568" cy="493295"/>
          </a:xfrm>
        </p:grpSpPr>
        <p:sp>
          <p:nvSpPr>
            <p:cNvPr id="28" name="Rectangle: Rounded Corners 27">
              <a:extLst>
                <a:ext uri="{FF2B5EF4-FFF2-40B4-BE49-F238E27FC236}">
                  <a16:creationId xmlns:a16="http://schemas.microsoft.com/office/drawing/2014/main" id="{6960BCFB-BB59-0FB6-944E-AD3BB80665D4}"/>
                </a:ext>
              </a:extLst>
            </p:cNvPr>
            <p:cNvSpPr/>
            <p:nvPr/>
          </p:nvSpPr>
          <p:spPr>
            <a:xfrm>
              <a:off x="-600651" y="2130720"/>
              <a:ext cx="4788568" cy="493295"/>
            </a:xfrm>
            <a:prstGeom prst="roundRect">
              <a:avLst>
                <a:gd name="adj" fmla="val 50000"/>
              </a:avLst>
            </a:prstGeom>
            <a:solidFill>
              <a:schemeClr val="bg1"/>
            </a:solidFill>
            <a:ln>
              <a:solidFill>
                <a:schemeClr val="accent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AF4D6F2-35B8-3B08-1F63-DFA0B9A75861}"/>
                </a:ext>
              </a:extLst>
            </p:cNvPr>
            <p:cNvSpPr txBox="1"/>
            <p:nvPr/>
          </p:nvSpPr>
          <p:spPr>
            <a:xfrm>
              <a:off x="392819" y="2161923"/>
              <a:ext cx="2819356" cy="430887"/>
            </a:xfrm>
            <a:prstGeom prst="rect">
              <a:avLst/>
            </a:prstGeom>
            <a:noFill/>
          </p:spPr>
          <p:txBody>
            <a:bodyPr wrap="square">
              <a:spAutoFit/>
            </a:bodyPr>
            <a:lstStyle/>
            <a:p>
              <a:pPr algn="ctr"/>
              <a:r>
                <a:rPr lang="en-US" sz="2200">
                  <a:latin typeface="UTM Swiss Condensed" panose="02000500000000000000" pitchFamily="2" charset="-93"/>
                  <a:ea typeface="Barlow Semi Condensed"/>
                  <a:cs typeface="Barlow Semi Condensed"/>
                  <a:sym typeface="Barlow Semi Condensed"/>
                </a:rPr>
                <a:t>Thanh toán sản phẩm</a:t>
              </a:r>
              <a:endParaRPr lang="en-US" sz="2200"/>
            </a:p>
          </p:txBody>
        </p:sp>
      </p:grpSp>
    </p:spTree>
    <p:extLst>
      <p:ext uri="{BB962C8B-B14F-4D97-AF65-F5344CB8AC3E}">
        <p14:creationId xmlns:p14="http://schemas.microsoft.com/office/powerpoint/2010/main" val="32503555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1000"/>
                                        <p:tgtEl>
                                          <p:spTgt spid="15"/>
                                        </p:tgtEl>
                                      </p:cBhvr>
                                    </p:animEffect>
                                  </p:childTnLst>
                                </p:cTn>
                              </p:par>
                            </p:childTnLst>
                          </p:cTn>
                        </p:par>
                        <p:par>
                          <p:cTn id="17" fill="hold">
                            <p:stCondLst>
                              <p:cond delay="2000"/>
                            </p:stCondLst>
                            <p:childTnLst>
                              <p:par>
                                <p:cTn id="18" presetID="22" presetClass="entr" presetSubtype="8"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1000"/>
                                        <p:tgtEl>
                                          <p:spTgt spid="18"/>
                                        </p:tgtEl>
                                      </p:cBhvr>
                                    </p:animEffect>
                                  </p:childTnLst>
                                </p:cTn>
                              </p:par>
                            </p:childTnLst>
                          </p:cTn>
                        </p:par>
                        <p:par>
                          <p:cTn id="21" fill="hold">
                            <p:stCondLst>
                              <p:cond delay="3000"/>
                            </p:stCondLst>
                            <p:childTnLst>
                              <p:par>
                                <p:cTn id="22" presetID="22" presetClass="entr" presetSubtype="8"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1000"/>
                                        <p:tgtEl>
                                          <p:spTgt spid="21"/>
                                        </p:tgtEl>
                                      </p:cBhvr>
                                    </p:animEffect>
                                  </p:childTnLst>
                                </p:cTn>
                              </p:par>
                            </p:childTnLst>
                          </p:cTn>
                        </p:par>
                        <p:par>
                          <p:cTn id="25" fill="hold">
                            <p:stCondLst>
                              <p:cond delay="4000"/>
                            </p:stCondLst>
                            <p:childTnLst>
                              <p:par>
                                <p:cTn id="26" presetID="22" presetClass="entr" presetSubtype="8"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1000"/>
                                        <p:tgtEl>
                                          <p:spTgt spid="24"/>
                                        </p:tgtEl>
                                      </p:cBhvr>
                                    </p:animEffect>
                                  </p:childTnLst>
                                </p:cTn>
                              </p:par>
                            </p:childTnLst>
                          </p:cTn>
                        </p:par>
                        <p:par>
                          <p:cTn id="29" fill="hold">
                            <p:stCondLst>
                              <p:cond delay="5000"/>
                            </p:stCondLst>
                            <p:childTnLst>
                              <p:par>
                                <p:cTn id="30" presetID="22" presetClass="entr" presetSubtype="8"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47A3456-14FE-D534-9A33-692E2F6BBCDC}"/>
              </a:ext>
            </a:extLst>
          </p:cNvPr>
          <p:cNvSpPr>
            <a:spLocks noGrp="1"/>
          </p:cNvSpPr>
          <p:nvPr>
            <p:ph type="title"/>
          </p:nvPr>
        </p:nvSpPr>
        <p:spPr>
          <a:xfrm>
            <a:off x="723750" y="526924"/>
            <a:ext cx="6928334" cy="925639"/>
          </a:xfrm>
        </p:spPr>
        <p:txBody>
          <a:bodyPr/>
          <a:lstStyle/>
          <a:p>
            <a:r>
              <a:rPr lang="en-US">
                <a:solidFill>
                  <a:schemeClr val="accent2">
                    <a:lumMod val="10000"/>
                  </a:schemeClr>
                </a:solidFill>
              </a:rPr>
              <a:t>XÁC ĐỊNH THÔNG TIN CƠ BẢN CHO NGHIỆP VỤ CỦA BÀI TOÁN</a:t>
            </a:r>
          </a:p>
        </p:txBody>
      </p:sp>
      <p:sp>
        <p:nvSpPr>
          <p:cNvPr id="10" name="Subtitle 9">
            <a:extLst>
              <a:ext uri="{FF2B5EF4-FFF2-40B4-BE49-F238E27FC236}">
                <a16:creationId xmlns:a16="http://schemas.microsoft.com/office/drawing/2014/main" id="{D81C0722-942B-206C-0D1A-278E865CC6F3}"/>
              </a:ext>
            </a:extLst>
          </p:cNvPr>
          <p:cNvSpPr>
            <a:spLocks noGrp="1"/>
          </p:cNvSpPr>
          <p:nvPr>
            <p:ph type="subTitle" idx="4294967295"/>
          </p:nvPr>
        </p:nvSpPr>
        <p:spPr>
          <a:xfrm>
            <a:off x="3165231" y="1663945"/>
            <a:ext cx="5568461" cy="3107347"/>
          </a:xfrm>
          <a:prstGeom prst="rect">
            <a:avLst/>
          </a:prstGeom>
        </p:spPr>
        <p:txBody>
          <a:bodyPr anchor="ctr"/>
          <a:lstStyle/>
          <a:p>
            <a:pPr marL="342900" lvl="0" indent="-342900" algn="l" rtl="0">
              <a:spcBef>
                <a:spcPts val="0"/>
              </a:spcBef>
              <a:spcAft>
                <a:spcPts val="0"/>
              </a:spcAft>
              <a:buFont typeface="Wingdings" panose="05000000000000000000" pitchFamily="2" charset="2"/>
              <a:buChar char="q"/>
            </a:pPr>
            <a:r>
              <a:rPr lang="vi-VN" sz="2200">
                <a:latin typeface="UTM Swiss Condensed" panose="02000500000000000000" pitchFamily="2" charset="-93"/>
                <a:ea typeface="Barlow Semi Condensed"/>
                <a:cs typeface="Barlow Semi Condensed"/>
                <a:sym typeface="Barlow Semi Condensed"/>
              </a:rPr>
              <a:t>Tùy chỉnh website</a:t>
            </a:r>
          </a:p>
          <a:p>
            <a:pPr marL="342900" lvl="0" indent="-342900" algn="l" rtl="0">
              <a:spcBef>
                <a:spcPts val="0"/>
              </a:spcBef>
              <a:spcAft>
                <a:spcPts val="0"/>
              </a:spcAft>
              <a:buFont typeface="Wingdings" panose="05000000000000000000" pitchFamily="2" charset="2"/>
              <a:buChar char="q"/>
            </a:pPr>
            <a:r>
              <a:rPr lang="vi-VN" sz="2200">
                <a:latin typeface="UTM Swiss Condensed" panose="02000500000000000000" pitchFamily="2" charset="-93"/>
              </a:rPr>
              <a:t>Thay đổi banner, slideshow hình ảnh trang web</a:t>
            </a:r>
          </a:p>
          <a:p>
            <a:pPr marL="342900" lvl="0" indent="-342900" algn="l" rtl="0">
              <a:spcBef>
                <a:spcPts val="0"/>
              </a:spcBef>
              <a:spcAft>
                <a:spcPts val="0"/>
              </a:spcAft>
              <a:buFont typeface="Wingdings" panose="05000000000000000000" pitchFamily="2" charset="2"/>
              <a:buChar char="q"/>
            </a:pPr>
            <a:r>
              <a:rPr lang="vi-VN" sz="2200">
                <a:latin typeface="UTM Swiss Condensed" panose="02000500000000000000" pitchFamily="2" charset="-93"/>
              </a:rPr>
              <a:t>Thêm, xoá, sửa sản phẩm</a:t>
            </a:r>
          </a:p>
          <a:p>
            <a:pPr marL="342900" lvl="0" indent="-342900" algn="l" rtl="0">
              <a:spcBef>
                <a:spcPts val="0"/>
              </a:spcBef>
              <a:spcAft>
                <a:spcPts val="0"/>
              </a:spcAft>
              <a:buFont typeface="Wingdings" panose="05000000000000000000" pitchFamily="2" charset="2"/>
              <a:buChar char="q"/>
            </a:pPr>
            <a:r>
              <a:rPr lang="vi-VN" sz="2200">
                <a:latin typeface="UTM Swiss Condensed" panose="02000500000000000000" pitchFamily="2" charset="-93"/>
              </a:rPr>
              <a:t>Cập nhật sản phẩm nổi bật, sản phẩm mới</a:t>
            </a:r>
          </a:p>
          <a:p>
            <a:pPr marL="342900" lvl="0" indent="-342900" algn="l" rtl="0">
              <a:spcBef>
                <a:spcPts val="0"/>
              </a:spcBef>
              <a:spcAft>
                <a:spcPts val="0"/>
              </a:spcAft>
              <a:buFont typeface="Wingdings" panose="05000000000000000000" pitchFamily="2" charset="2"/>
              <a:buChar char="q"/>
            </a:pPr>
            <a:r>
              <a:rPr lang="vi-VN" sz="2200">
                <a:latin typeface="UTM Swiss Condensed" panose="02000500000000000000" pitchFamily="2" charset="-93"/>
              </a:rPr>
              <a:t>Đăng thông tin về cửa hàng, thông báo...</a:t>
            </a:r>
          </a:p>
          <a:p>
            <a:pPr marL="342900" lvl="0" indent="-342900" algn="l" rtl="0">
              <a:spcBef>
                <a:spcPts val="0"/>
              </a:spcBef>
              <a:spcAft>
                <a:spcPts val="0"/>
              </a:spcAft>
              <a:buFont typeface="Wingdings" panose="05000000000000000000" pitchFamily="2" charset="2"/>
              <a:buChar char="q"/>
            </a:pPr>
            <a:r>
              <a:rPr lang="vi-VN" sz="2200">
                <a:latin typeface="UTM Swiss Condensed" panose="02000500000000000000" pitchFamily="2" charset="-93"/>
              </a:rPr>
              <a:t>Quản lý hóa đơn khách hàng</a:t>
            </a:r>
          </a:p>
          <a:p>
            <a:pPr marL="342900" lvl="0" indent="-342900" algn="l" rtl="0">
              <a:spcBef>
                <a:spcPts val="0"/>
              </a:spcBef>
              <a:spcAft>
                <a:spcPts val="0"/>
              </a:spcAft>
              <a:buFont typeface="Wingdings" panose="05000000000000000000" pitchFamily="2" charset="2"/>
              <a:buChar char="q"/>
            </a:pPr>
            <a:r>
              <a:rPr lang="vi-VN" sz="2200">
                <a:latin typeface="UTM Swiss Condensed" panose="02000500000000000000" pitchFamily="2" charset="-93"/>
              </a:rPr>
              <a:t>Xem thống kê các hóa đơn đã lập</a:t>
            </a:r>
            <a:endParaRPr lang="en-US" sz="2200">
              <a:solidFill>
                <a:schemeClr val="accent2">
                  <a:lumMod val="10000"/>
                </a:schemeClr>
              </a:solidFill>
            </a:endParaRPr>
          </a:p>
        </p:txBody>
      </p:sp>
      <p:sp>
        <p:nvSpPr>
          <p:cNvPr id="12" name="Subtitle 11">
            <a:extLst>
              <a:ext uri="{FF2B5EF4-FFF2-40B4-BE49-F238E27FC236}">
                <a16:creationId xmlns:a16="http://schemas.microsoft.com/office/drawing/2014/main" id="{EB95366E-8101-CDDB-27DF-54A61A6A8D42}"/>
              </a:ext>
            </a:extLst>
          </p:cNvPr>
          <p:cNvSpPr>
            <a:spLocks noGrp="1"/>
          </p:cNvSpPr>
          <p:nvPr>
            <p:ph type="subTitle" idx="4294967295"/>
          </p:nvPr>
        </p:nvSpPr>
        <p:spPr>
          <a:xfrm>
            <a:off x="723750" y="2952440"/>
            <a:ext cx="2300803" cy="530356"/>
          </a:xfrm>
          <a:prstGeom prst="rect">
            <a:avLst/>
          </a:prstGeom>
        </p:spPr>
        <p:txBody>
          <a:bodyPr anchor="ctr"/>
          <a:lstStyle/>
          <a:p>
            <a:pPr algn="ctr"/>
            <a:r>
              <a:rPr lang="en-US" sz="2400" b="1">
                <a:solidFill>
                  <a:schemeClr val="accent2">
                    <a:lumMod val="10000"/>
                  </a:schemeClr>
                </a:solidFill>
                <a:latin typeface="UTM Swiss Condensed" panose="02000500000000000000" pitchFamily="2" charset="0"/>
              </a:rPr>
              <a:t>CHỦ CỬA HÀNG</a:t>
            </a:r>
          </a:p>
        </p:txBody>
      </p:sp>
    </p:spTree>
    <p:extLst>
      <p:ext uri="{BB962C8B-B14F-4D97-AF65-F5344CB8AC3E}">
        <p14:creationId xmlns:p14="http://schemas.microsoft.com/office/powerpoint/2010/main" val="32621982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arn(outVertical)">
                                      <p:cBhvr>
                                        <p:cTn id="7" dur="10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wipe(left)">
                                      <p:cBhvr>
                                        <p:cTn id="12" dur="1000"/>
                                        <p:tgtEl>
                                          <p:spTgt spid="10">
                                            <p:txEl>
                                              <p:pRg st="0" end="0"/>
                                            </p:txEl>
                                          </p:spTgt>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animEffect transition="in" filter="wipe(left)">
                                      <p:cBhvr>
                                        <p:cTn id="16" dur="1000"/>
                                        <p:tgtEl>
                                          <p:spTgt spid="10">
                                            <p:txEl>
                                              <p:pRg st="1" end="1"/>
                                            </p:txEl>
                                          </p:spTgt>
                                        </p:tgtEl>
                                      </p:cBhvr>
                                    </p:animEffect>
                                  </p:childTnLst>
                                </p:cTn>
                              </p:par>
                            </p:childTnLst>
                          </p:cTn>
                        </p:par>
                        <p:par>
                          <p:cTn id="17" fill="hold">
                            <p:stCondLst>
                              <p:cond delay="2000"/>
                            </p:stCondLst>
                            <p:childTnLst>
                              <p:par>
                                <p:cTn id="18" presetID="22" presetClass="entr" presetSubtype="8" fill="hold" nodeType="after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wipe(left)">
                                      <p:cBhvr>
                                        <p:cTn id="20" dur="1000"/>
                                        <p:tgtEl>
                                          <p:spTgt spid="10">
                                            <p:txEl>
                                              <p:pRg st="2" end="2"/>
                                            </p:txEl>
                                          </p:spTgt>
                                        </p:tgtEl>
                                      </p:cBhvr>
                                    </p:animEffect>
                                  </p:childTnLst>
                                </p:cTn>
                              </p:par>
                            </p:childTnLst>
                          </p:cTn>
                        </p:par>
                        <p:par>
                          <p:cTn id="21" fill="hold">
                            <p:stCondLst>
                              <p:cond delay="3000"/>
                            </p:stCondLst>
                            <p:childTnLst>
                              <p:par>
                                <p:cTn id="22" presetID="22" presetClass="entr" presetSubtype="8" fill="hold" nodeType="after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Effect transition="in" filter="wipe(left)">
                                      <p:cBhvr>
                                        <p:cTn id="24" dur="1000"/>
                                        <p:tgtEl>
                                          <p:spTgt spid="10">
                                            <p:txEl>
                                              <p:pRg st="3" end="3"/>
                                            </p:txEl>
                                          </p:spTgt>
                                        </p:tgtEl>
                                      </p:cBhvr>
                                    </p:animEffect>
                                  </p:childTnLst>
                                </p:cTn>
                              </p:par>
                            </p:childTnLst>
                          </p:cTn>
                        </p:par>
                        <p:par>
                          <p:cTn id="25" fill="hold">
                            <p:stCondLst>
                              <p:cond delay="4000"/>
                            </p:stCondLst>
                            <p:childTnLst>
                              <p:par>
                                <p:cTn id="26" presetID="22" presetClass="entr" presetSubtype="8" fill="hold" nodeType="after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wipe(left)">
                                      <p:cBhvr>
                                        <p:cTn id="28" dur="1000"/>
                                        <p:tgtEl>
                                          <p:spTgt spid="10">
                                            <p:txEl>
                                              <p:pRg st="4" end="4"/>
                                            </p:txEl>
                                          </p:spTgt>
                                        </p:tgtEl>
                                      </p:cBhvr>
                                    </p:animEffect>
                                  </p:childTnLst>
                                </p:cTn>
                              </p:par>
                            </p:childTnLst>
                          </p:cTn>
                        </p:par>
                        <p:par>
                          <p:cTn id="29" fill="hold">
                            <p:stCondLst>
                              <p:cond delay="5000"/>
                            </p:stCondLst>
                            <p:childTnLst>
                              <p:par>
                                <p:cTn id="30" presetID="22" presetClass="entr" presetSubtype="8" fill="hold" nodeType="after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wipe(left)">
                                      <p:cBhvr>
                                        <p:cTn id="32" dur="1000"/>
                                        <p:tgtEl>
                                          <p:spTgt spid="10">
                                            <p:txEl>
                                              <p:pRg st="5" end="5"/>
                                            </p:txEl>
                                          </p:spTgt>
                                        </p:tgtEl>
                                      </p:cBhvr>
                                    </p:animEffect>
                                  </p:childTnLst>
                                </p:cTn>
                              </p:par>
                            </p:childTnLst>
                          </p:cTn>
                        </p:par>
                        <p:par>
                          <p:cTn id="33" fill="hold">
                            <p:stCondLst>
                              <p:cond delay="6000"/>
                            </p:stCondLst>
                            <p:childTnLst>
                              <p:par>
                                <p:cTn id="34" presetID="22" presetClass="entr" presetSubtype="8" fill="hold" nodeType="afterEffect">
                                  <p:stCondLst>
                                    <p:cond delay="0"/>
                                  </p:stCondLst>
                                  <p:childTnLst>
                                    <p:set>
                                      <p:cBhvr>
                                        <p:cTn id="35" dur="1" fill="hold">
                                          <p:stCondLst>
                                            <p:cond delay="0"/>
                                          </p:stCondLst>
                                        </p:cTn>
                                        <p:tgtEl>
                                          <p:spTgt spid="10">
                                            <p:txEl>
                                              <p:pRg st="6" end="6"/>
                                            </p:txEl>
                                          </p:spTgt>
                                        </p:tgtEl>
                                        <p:attrNameLst>
                                          <p:attrName>style.visibility</p:attrName>
                                        </p:attrNameLst>
                                      </p:cBhvr>
                                      <p:to>
                                        <p:strVal val="visible"/>
                                      </p:to>
                                    </p:set>
                                    <p:animEffect transition="in" filter="wipe(left)">
                                      <p:cBhvr>
                                        <p:cTn id="36" dur="10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195;p40">
            <a:extLst>
              <a:ext uri="{FF2B5EF4-FFF2-40B4-BE49-F238E27FC236}">
                <a16:creationId xmlns:a16="http://schemas.microsoft.com/office/drawing/2014/main" id="{FCB70E5F-7209-07FB-D89D-7F0BB79436C6}"/>
              </a:ext>
            </a:extLst>
          </p:cNvPr>
          <p:cNvSpPr txBox="1">
            <a:spLocks/>
          </p:cNvSpPr>
          <p:nvPr/>
        </p:nvSpPr>
        <p:spPr>
          <a:xfrm>
            <a:off x="840766" y="338328"/>
            <a:ext cx="5042676" cy="594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UTM American Sans" panose="02040603050506020204" pitchFamily="18" charset="0"/>
                <a:ea typeface="UTM American Sans" panose="02040603050506020204" pitchFamily="18"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800">
                <a:solidFill>
                  <a:schemeClr val="accent2">
                    <a:lumMod val="10000"/>
                  </a:schemeClr>
                </a:solidFill>
              </a:rPr>
              <a:t>BIỂU ĐỒ PHÂN CẤP CHỨC NĂNG</a:t>
            </a:r>
          </a:p>
        </p:txBody>
      </p:sp>
      <p:pic>
        <p:nvPicPr>
          <p:cNvPr id="4" name="Picture 3">
            <a:extLst>
              <a:ext uri="{FF2B5EF4-FFF2-40B4-BE49-F238E27FC236}">
                <a16:creationId xmlns:a16="http://schemas.microsoft.com/office/drawing/2014/main" id="{905989FB-B79A-5241-E884-058B2717E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958" y="1003143"/>
            <a:ext cx="5760085" cy="3714750"/>
          </a:xfrm>
          <a:prstGeom prst="rect">
            <a:avLst/>
          </a:prstGeom>
        </p:spPr>
      </p:pic>
    </p:spTree>
    <p:extLst>
      <p:ext uri="{BB962C8B-B14F-4D97-AF65-F5344CB8AC3E}">
        <p14:creationId xmlns:p14="http://schemas.microsoft.com/office/powerpoint/2010/main" val="36961549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195;p40">
            <a:extLst>
              <a:ext uri="{FF2B5EF4-FFF2-40B4-BE49-F238E27FC236}">
                <a16:creationId xmlns:a16="http://schemas.microsoft.com/office/drawing/2014/main" id="{FCB70E5F-7209-07FB-D89D-7F0BB79436C6}"/>
              </a:ext>
            </a:extLst>
          </p:cNvPr>
          <p:cNvSpPr txBox="1">
            <a:spLocks/>
          </p:cNvSpPr>
          <p:nvPr/>
        </p:nvSpPr>
        <p:spPr>
          <a:xfrm>
            <a:off x="840766" y="338328"/>
            <a:ext cx="5042676" cy="594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UTM American Sans" panose="02040603050506020204" pitchFamily="18" charset="0"/>
                <a:ea typeface="UTM American Sans" panose="02040603050506020204" pitchFamily="18"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800">
                <a:solidFill>
                  <a:schemeClr val="accent2">
                    <a:lumMod val="10000"/>
                  </a:schemeClr>
                </a:solidFill>
              </a:rPr>
              <a:t>XÂY DỰNG KẾ HOẠCH DỰ ÁN</a:t>
            </a:r>
          </a:p>
        </p:txBody>
      </p:sp>
      <p:graphicFrame>
        <p:nvGraphicFramePr>
          <p:cNvPr id="2" name="Table 1">
            <a:extLst>
              <a:ext uri="{FF2B5EF4-FFF2-40B4-BE49-F238E27FC236}">
                <a16:creationId xmlns:a16="http://schemas.microsoft.com/office/drawing/2014/main" id="{A8606B62-344F-7B2A-D477-F74BAE49993D}"/>
              </a:ext>
            </a:extLst>
          </p:cNvPr>
          <p:cNvGraphicFramePr>
            <a:graphicFrameLocks noGrp="1"/>
          </p:cNvGraphicFramePr>
          <p:nvPr>
            <p:extLst>
              <p:ext uri="{D42A27DB-BD31-4B8C-83A1-F6EECF244321}">
                <p14:modId xmlns:p14="http://schemas.microsoft.com/office/powerpoint/2010/main" val="1692835829"/>
              </p:ext>
            </p:extLst>
          </p:nvPr>
        </p:nvGraphicFramePr>
        <p:xfrm>
          <a:off x="679062" y="900783"/>
          <a:ext cx="7785876" cy="3907478"/>
        </p:xfrm>
        <a:graphic>
          <a:graphicData uri="http://schemas.openxmlformats.org/drawingml/2006/table">
            <a:tbl>
              <a:tblPr firstRow="1" firstCol="1" bandRow="1">
                <a:tableStyleId>{BDBED569-4797-4DF1-A0F4-6AAB3CD982D8}</a:tableStyleId>
              </a:tblPr>
              <a:tblGrid>
                <a:gridCol w="3405542">
                  <a:extLst>
                    <a:ext uri="{9D8B030D-6E8A-4147-A177-3AD203B41FA5}">
                      <a16:colId xmlns:a16="http://schemas.microsoft.com/office/drawing/2014/main" val="1526927139"/>
                    </a:ext>
                  </a:extLst>
                </a:gridCol>
                <a:gridCol w="1462188">
                  <a:extLst>
                    <a:ext uri="{9D8B030D-6E8A-4147-A177-3AD203B41FA5}">
                      <a16:colId xmlns:a16="http://schemas.microsoft.com/office/drawing/2014/main" val="2227736582"/>
                    </a:ext>
                  </a:extLst>
                </a:gridCol>
                <a:gridCol w="1462188">
                  <a:extLst>
                    <a:ext uri="{9D8B030D-6E8A-4147-A177-3AD203B41FA5}">
                      <a16:colId xmlns:a16="http://schemas.microsoft.com/office/drawing/2014/main" val="1199700788"/>
                    </a:ext>
                  </a:extLst>
                </a:gridCol>
                <a:gridCol w="1455958">
                  <a:extLst>
                    <a:ext uri="{9D8B030D-6E8A-4147-A177-3AD203B41FA5}">
                      <a16:colId xmlns:a16="http://schemas.microsoft.com/office/drawing/2014/main" val="1297170017"/>
                    </a:ext>
                  </a:extLst>
                </a:gridCol>
              </a:tblGrid>
              <a:tr h="530514">
                <a:tc>
                  <a:txBody>
                    <a:bodyPr/>
                    <a:lstStyle/>
                    <a:p>
                      <a:pPr marL="0" indent="0" algn="ctr">
                        <a:lnSpc>
                          <a:spcPct val="150000"/>
                        </a:lnSpc>
                      </a:pPr>
                      <a:r>
                        <a:rPr lang="en-US" sz="1500">
                          <a:solidFill>
                            <a:schemeClr val="accent2">
                              <a:lumMod val="10000"/>
                            </a:schemeClr>
                          </a:solidFill>
                          <a:latin typeface="UTM Swiss Condensed" panose="02000500000000000000" pitchFamily="2" charset="0"/>
                        </a:rPr>
                        <a:t>Công việc</a:t>
                      </a:r>
                    </a:p>
                  </a:txBody>
                  <a:tcPr marL="65116" marR="65116" marT="0" marB="0" anchor="ctr"/>
                </a:tc>
                <a:tc>
                  <a:txBody>
                    <a:bodyPr/>
                    <a:lstStyle/>
                    <a:p>
                      <a:pPr indent="0" algn="just">
                        <a:lnSpc>
                          <a:spcPct val="150000"/>
                        </a:lnSpc>
                      </a:pPr>
                      <a:r>
                        <a:rPr lang="en-US" sz="1500">
                          <a:solidFill>
                            <a:schemeClr val="accent2">
                              <a:lumMod val="10000"/>
                            </a:schemeClr>
                          </a:solidFill>
                          <a:latin typeface="UTM Swiss Condensed" panose="02000500000000000000" pitchFamily="2" charset="0"/>
                        </a:rPr>
                        <a:t>01/08/2022 – 04/08/2022</a:t>
                      </a:r>
                    </a:p>
                  </a:txBody>
                  <a:tcPr marL="65116" marR="65116" marT="0" marB="0"/>
                </a:tc>
                <a:tc>
                  <a:txBody>
                    <a:bodyPr/>
                    <a:lstStyle/>
                    <a:p>
                      <a:pPr indent="0" algn="just">
                        <a:lnSpc>
                          <a:spcPct val="150000"/>
                        </a:lnSpc>
                      </a:pPr>
                      <a:r>
                        <a:rPr lang="en-US" sz="1500">
                          <a:solidFill>
                            <a:schemeClr val="accent2">
                              <a:lumMod val="10000"/>
                            </a:schemeClr>
                          </a:solidFill>
                          <a:latin typeface="UTM Swiss Condensed" panose="02000500000000000000" pitchFamily="2" charset="0"/>
                        </a:rPr>
                        <a:t>05/08/2022 – 12/08/2022</a:t>
                      </a:r>
                    </a:p>
                  </a:txBody>
                  <a:tcPr marL="65116" marR="65116" marT="0" marB="0"/>
                </a:tc>
                <a:tc>
                  <a:txBody>
                    <a:bodyPr/>
                    <a:lstStyle/>
                    <a:p>
                      <a:pPr indent="0" algn="just">
                        <a:lnSpc>
                          <a:spcPct val="150000"/>
                        </a:lnSpc>
                      </a:pPr>
                      <a:r>
                        <a:rPr lang="en-US" sz="1500">
                          <a:solidFill>
                            <a:schemeClr val="accent2">
                              <a:lumMod val="10000"/>
                            </a:schemeClr>
                          </a:solidFill>
                          <a:latin typeface="UTM Swiss Condensed" panose="02000500000000000000" pitchFamily="2" charset="0"/>
                        </a:rPr>
                        <a:t>13/08/2022 – 20/08/2022</a:t>
                      </a:r>
                    </a:p>
                  </a:txBody>
                  <a:tcPr marL="65116" marR="65116" marT="0" marB="0"/>
                </a:tc>
                <a:extLst>
                  <a:ext uri="{0D108BD9-81ED-4DB2-BD59-A6C34878D82A}">
                    <a16:rowId xmlns:a16="http://schemas.microsoft.com/office/drawing/2014/main" val="2071018936"/>
                  </a:ext>
                </a:extLst>
              </a:tr>
              <a:tr h="248345">
                <a:tc>
                  <a:txBody>
                    <a:bodyPr/>
                    <a:lstStyle/>
                    <a:p>
                      <a:pPr indent="0" algn="just">
                        <a:lnSpc>
                          <a:spcPct val="150000"/>
                        </a:lnSpc>
                      </a:pPr>
                      <a:r>
                        <a:rPr lang="en-US" sz="1500">
                          <a:solidFill>
                            <a:schemeClr val="accent2">
                              <a:lumMod val="10000"/>
                            </a:schemeClr>
                          </a:solidFill>
                          <a:latin typeface="UTM Swiss Condensed" panose="02000500000000000000" pitchFamily="2" charset="0"/>
                        </a:rPr>
                        <a:t>Chọn đề tài và lên ý tưởng</a:t>
                      </a:r>
                    </a:p>
                  </a:txBody>
                  <a:tcPr marL="65116" marR="65116" marT="0" marB="0"/>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x</a:t>
                      </a:r>
                    </a:p>
                  </a:txBody>
                  <a:tcPr marL="65116" marR="65116" marT="0" marB="0" anchor="ctr"/>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 </a:t>
                      </a:r>
                    </a:p>
                  </a:txBody>
                  <a:tcPr marL="65116" marR="65116" marT="0" marB="0" anchor="ctr"/>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 </a:t>
                      </a:r>
                    </a:p>
                  </a:txBody>
                  <a:tcPr marL="65116" marR="65116" marT="0" marB="0" anchor="ctr"/>
                </a:tc>
                <a:extLst>
                  <a:ext uri="{0D108BD9-81ED-4DB2-BD59-A6C34878D82A}">
                    <a16:rowId xmlns:a16="http://schemas.microsoft.com/office/drawing/2014/main" val="4196773456"/>
                  </a:ext>
                </a:extLst>
              </a:tr>
              <a:tr h="248345">
                <a:tc>
                  <a:txBody>
                    <a:bodyPr/>
                    <a:lstStyle/>
                    <a:p>
                      <a:pPr indent="0" algn="just">
                        <a:lnSpc>
                          <a:spcPct val="150000"/>
                        </a:lnSpc>
                      </a:pPr>
                      <a:r>
                        <a:rPr lang="en-US" sz="1500">
                          <a:solidFill>
                            <a:schemeClr val="accent2">
                              <a:lumMod val="10000"/>
                            </a:schemeClr>
                          </a:solidFill>
                          <a:latin typeface="UTM Swiss Condensed" panose="02000500000000000000" pitchFamily="2" charset="0"/>
                        </a:rPr>
                        <a:t>Khảo sát người dùng</a:t>
                      </a:r>
                    </a:p>
                  </a:txBody>
                  <a:tcPr marL="65116" marR="65116" marT="0" marB="0"/>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x</a:t>
                      </a:r>
                    </a:p>
                  </a:txBody>
                  <a:tcPr marL="65116" marR="65116" marT="0" marB="0" anchor="ctr"/>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 </a:t>
                      </a:r>
                    </a:p>
                  </a:txBody>
                  <a:tcPr marL="65116" marR="65116" marT="0" marB="0" anchor="ctr"/>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 </a:t>
                      </a:r>
                    </a:p>
                  </a:txBody>
                  <a:tcPr marL="65116" marR="65116" marT="0" marB="0" anchor="ctr"/>
                </a:tc>
                <a:extLst>
                  <a:ext uri="{0D108BD9-81ED-4DB2-BD59-A6C34878D82A}">
                    <a16:rowId xmlns:a16="http://schemas.microsoft.com/office/drawing/2014/main" val="950469056"/>
                  </a:ext>
                </a:extLst>
              </a:tr>
              <a:tr h="248345">
                <a:tc>
                  <a:txBody>
                    <a:bodyPr/>
                    <a:lstStyle/>
                    <a:p>
                      <a:pPr indent="0" algn="just">
                        <a:lnSpc>
                          <a:spcPct val="150000"/>
                        </a:lnSpc>
                      </a:pPr>
                      <a:r>
                        <a:rPr lang="en-US" sz="1500">
                          <a:solidFill>
                            <a:schemeClr val="accent2">
                              <a:lumMod val="10000"/>
                            </a:schemeClr>
                          </a:solidFill>
                          <a:latin typeface="UTM Swiss Condensed" panose="02000500000000000000" pitchFamily="2" charset="0"/>
                        </a:rPr>
                        <a:t>Xây dựng biểu đồ phân cấp chức năng</a:t>
                      </a:r>
                    </a:p>
                  </a:txBody>
                  <a:tcPr marL="65116" marR="65116" marT="0" marB="0"/>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x</a:t>
                      </a:r>
                    </a:p>
                  </a:txBody>
                  <a:tcPr marL="65116" marR="65116" marT="0" marB="0" anchor="ctr"/>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 </a:t>
                      </a:r>
                    </a:p>
                  </a:txBody>
                  <a:tcPr marL="65116" marR="65116" marT="0" marB="0" anchor="ctr"/>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 </a:t>
                      </a:r>
                    </a:p>
                  </a:txBody>
                  <a:tcPr marL="65116" marR="65116" marT="0" marB="0" anchor="ctr"/>
                </a:tc>
                <a:extLst>
                  <a:ext uri="{0D108BD9-81ED-4DB2-BD59-A6C34878D82A}">
                    <a16:rowId xmlns:a16="http://schemas.microsoft.com/office/drawing/2014/main" val="1662937439"/>
                  </a:ext>
                </a:extLst>
              </a:tr>
              <a:tr h="248345">
                <a:tc>
                  <a:txBody>
                    <a:bodyPr/>
                    <a:lstStyle/>
                    <a:p>
                      <a:pPr indent="0" algn="just">
                        <a:lnSpc>
                          <a:spcPct val="150000"/>
                        </a:lnSpc>
                      </a:pPr>
                      <a:r>
                        <a:rPr lang="en-US" sz="1500">
                          <a:solidFill>
                            <a:schemeClr val="accent2">
                              <a:lumMod val="10000"/>
                            </a:schemeClr>
                          </a:solidFill>
                          <a:latin typeface="UTM Swiss Condensed" panose="02000500000000000000" pitchFamily="2" charset="0"/>
                        </a:rPr>
                        <a:t>Vẽ sơ đồ Use Case</a:t>
                      </a:r>
                    </a:p>
                  </a:txBody>
                  <a:tcPr marL="65116" marR="65116" marT="0" marB="0"/>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x</a:t>
                      </a:r>
                    </a:p>
                  </a:txBody>
                  <a:tcPr marL="65116" marR="65116" marT="0" marB="0" anchor="ctr"/>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 </a:t>
                      </a:r>
                    </a:p>
                  </a:txBody>
                  <a:tcPr marL="65116" marR="65116" marT="0" marB="0" anchor="ctr"/>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 </a:t>
                      </a:r>
                    </a:p>
                  </a:txBody>
                  <a:tcPr marL="65116" marR="65116" marT="0" marB="0" anchor="ctr"/>
                </a:tc>
                <a:extLst>
                  <a:ext uri="{0D108BD9-81ED-4DB2-BD59-A6C34878D82A}">
                    <a16:rowId xmlns:a16="http://schemas.microsoft.com/office/drawing/2014/main" val="851496792"/>
                  </a:ext>
                </a:extLst>
              </a:tr>
              <a:tr h="248345">
                <a:tc>
                  <a:txBody>
                    <a:bodyPr/>
                    <a:lstStyle/>
                    <a:p>
                      <a:pPr indent="0" algn="just">
                        <a:lnSpc>
                          <a:spcPct val="150000"/>
                        </a:lnSpc>
                      </a:pPr>
                      <a:r>
                        <a:rPr lang="en-US" sz="1500">
                          <a:solidFill>
                            <a:schemeClr val="accent2">
                              <a:lumMod val="10000"/>
                            </a:schemeClr>
                          </a:solidFill>
                          <a:latin typeface="UTM Swiss Condensed" panose="02000500000000000000" pitchFamily="2" charset="0"/>
                        </a:rPr>
                        <a:t>Xây dựng mô hình quan niệm dữ liệu</a:t>
                      </a:r>
                    </a:p>
                  </a:txBody>
                  <a:tcPr marL="65116" marR="65116" marT="0" marB="0"/>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x</a:t>
                      </a:r>
                    </a:p>
                  </a:txBody>
                  <a:tcPr marL="65116" marR="65116" marT="0" marB="0" anchor="ctr"/>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 </a:t>
                      </a:r>
                    </a:p>
                  </a:txBody>
                  <a:tcPr marL="65116" marR="65116" marT="0" marB="0" anchor="ctr"/>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 </a:t>
                      </a:r>
                    </a:p>
                  </a:txBody>
                  <a:tcPr marL="65116" marR="65116" marT="0" marB="0" anchor="ctr"/>
                </a:tc>
                <a:extLst>
                  <a:ext uri="{0D108BD9-81ED-4DB2-BD59-A6C34878D82A}">
                    <a16:rowId xmlns:a16="http://schemas.microsoft.com/office/drawing/2014/main" val="2685891667"/>
                  </a:ext>
                </a:extLst>
              </a:tr>
              <a:tr h="248345">
                <a:tc>
                  <a:txBody>
                    <a:bodyPr/>
                    <a:lstStyle/>
                    <a:p>
                      <a:pPr indent="0" algn="just">
                        <a:lnSpc>
                          <a:spcPct val="150000"/>
                        </a:lnSpc>
                      </a:pPr>
                      <a:r>
                        <a:rPr lang="en-US" sz="1500">
                          <a:solidFill>
                            <a:schemeClr val="accent2">
                              <a:lumMod val="10000"/>
                            </a:schemeClr>
                          </a:solidFill>
                          <a:latin typeface="UTM Swiss Condensed" panose="02000500000000000000" pitchFamily="2" charset="0"/>
                        </a:rPr>
                        <a:t>Thiết kế giao diện phần mềm</a:t>
                      </a:r>
                    </a:p>
                  </a:txBody>
                  <a:tcPr marL="65116" marR="65116" marT="0" marB="0"/>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 </a:t>
                      </a:r>
                    </a:p>
                  </a:txBody>
                  <a:tcPr marL="65116" marR="65116" marT="0" marB="0" anchor="ctr"/>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x</a:t>
                      </a:r>
                    </a:p>
                  </a:txBody>
                  <a:tcPr marL="65116" marR="65116" marT="0" marB="0" anchor="ctr"/>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 </a:t>
                      </a:r>
                    </a:p>
                  </a:txBody>
                  <a:tcPr marL="65116" marR="65116" marT="0" marB="0" anchor="ctr"/>
                </a:tc>
                <a:extLst>
                  <a:ext uri="{0D108BD9-81ED-4DB2-BD59-A6C34878D82A}">
                    <a16:rowId xmlns:a16="http://schemas.microsoft.com/office/drawing/2014/main" val="966316829"/>
                  </a:ext>
                </a:extLst>
              </a:tr>
              <a:tr h="248345">
                <a:tc>
                  <a:txBody>
                    <a:bodyPr/>
                    <a:lstStyle/>
                    <a:p>
                      <a:pPr indent="0" algn="just">
                        <a:lnSpc>
                          <a:spcPct val="150000"/>
                        </a:lnSpc>
                      </a:pPr>
                      <a:r>
                        <a:rPr lang="en-US" sz="1500">
                          <a:solidFill>
                            <a:schemeClr val="accent2">
                              <a:lumMod val="10000"/>
                            </a:schemeClr>
                          </a:solidFill>
                          <a:latin typeface="UTM Swiss Condensed" panose="02000500000000000000" pitchFamily="2" charset="0"/>
                        </a:rPr>
                        <a:t>Xây dựng Website</a:t>
                      </a:r>
                    </a:p>
                  </a:txBody>
                  <a:tcPr marL="65116" marR="65116" marT="0" marB="0"/>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 </a:t>
                      </a:r>
                    </a:p>
                  </a:txBody>
                  <a:tcPr marL="65116" marR="65116" marT="0" marB="0" anchor="ctr"/>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x</a:t>
                      </a:r>
                    </a:p>
                  </a:txBody>
                  <a:tcPr marL="65116" marR="65116" marT="0" marB="0" anchor="ctr"/>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 </a:t>
                      </a:r>
                    </a:p>
                  </a:txBody>
                  <a:tcPr marL="65116" marR="65116" marT="0" marB="0" anchor="ctr"/>
                </a:tc>
                <a:extLst>
                  <a:ext uri="{0D108BD9-81ED-4DB2-BD59-A6C34878D82A}">
                    <a16:rowId xmlns:a16="http://schemas.microsoft.com/office/drawing/2014/main" val="4140837692"/>
                  </a:ext>
                </a:extLst>
              </a:tr>
              <a:tr h="248345">
                <a:tc>
                  <a:txBody>
                    <a:bodyPr/>
                    <a:lstStyle/>
                    <a:p>
                      <a:pPr indent="0" algn="just">
                        <a:lnSpc>
                          <a:spcPct val="150000"/>
                        </a:lnSpc>
                      </a:pPr>
                      <a:r>
                        <a:rPr lang="en-US" sz="1500">
                          <a:solidFill>
                            <a:schemeClr val="accent2">
                              <a:lumMod val="10000"/>
                            </a:schemeClr>
                          </a:solidFill>
                          <a:latin typeface="UTM Swiss Condensed" panose="02000500000000000000" pitchFamily="2" charset="0"/>
                        </a:rPr>
                        <a:t>Thực hiện file Word báo cáo</a:t>
                      </a:r>
                    </a:p>
                  </a:txBody>
                  <a:tcPr marL="65116" marR="65116" marT="0" marB="0"/>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 </a:t>
                      </a:r>
                    </a:p>
                  </a:txBody>
                  <a:tcPr marL="65116" marR="65116" marT="0" marB="0" anchor="ctr"/>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 </a:t>
                      </a:r>
                    </a:p>
                  </a:txBody>
                  <a:tcPr marL="65116" marR="65116" marT="0" marB="0" anchor="ctr"/>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x</a:t>
                      </a:r>
                    </a:p>
                  </a:txBody>
                  <a:tcPr marL="65116" marR="65116" marT="0" marB="0" anchor="ctr"/>
                </a:tc>
                <a:extLst>
                  <a:ext uri="{0D108BD9-81ED-4DB2-BD59-A6C34878D82A}">
                    <a16:rowId xmlns:a16="http://schemas.microsoft.com/office/drawing/2014/main" val="2349044842"/>
                  </a:ext>
                </a:extLst>
              </a:tr>
              <a:tr h="248345">
                <a:tc>
                  <a:txBody>
                    <a:bodyPr/>
                    <a:lstStyle/>
                    <a:p>
                      <a:pPr indent="0" algn="just">
                        <a:lnSpc>
                          <a:spcPct val="150000"/>
                        </a:lnSpc>
                      </a:pPr>
                      <a:r>
                        <a:rPr lang="en-US" sz="1500">
                          <a:solidFill>
                            <a:schemeClr val="accent2">
                              <a:lumMod val="10000"/>
                            </a:schemeClr>
                          </a:solidFill>
                          <a:latin typeface="UTM Swiss Condensed" panose="02000500000000000000" pitchFamily="2" charset="0"/>
                        </a:rPr>
                        <a:t>Thực hiện file PPT</a:t>
                      </a:r>
                    </a:p>
                  </a:txBody>
                  <a:tcPr marL="65116" marR="65116" marT="0" marB="0"/>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 </a:t>
                      </a:r>
                    </a:p>
                  </a:txBody>
                  <a:tcPr marL="65116" marR="65116" marT="0" marB="0" anchor="ctr"/>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 </a:t>
                      </a:r>
                    </a:p>
                  </a:txBody>
                  <a:tcPr marL="65116" marR="65116" marT="0" marB="0" anchor="ctr"/>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x</a:t>
                      </a:r>
                    </a:p>
                  </a:txBody>
                  <a:tcPr marL="65116" marR="65116" marT="0" marB="0" anchor="ctr"/>
                </a:tc>
                <a:extLst>
                  <a:ext uri="{0D108BD9-81ED-4DB2-BD59-A6C34878D82A}">
                    <a16:rowId xmlns:a16="http://schemas.microsoft.com/office/drawing/2014/main" val="3230117717"/>
                  </a:ext>
                </a:extLst>
              </a:tr>
              <a:tr h="248345">
                <a:tc>
                  <a:txBody>
                    <a:bodyPr/>
                    <a:lstStyle/>
                    <a:p>
                      <a:pPr indent="0" algn="just">
                        <a:lnSpc>
                          <a:spcPct val="150000"/>
                        </a:lnSpc>
                      </a:pPr>
                      <a:r>
                        <a:rPr lang="en-US" sz="1500">
                          <a:solidFill>
                            <a:schemeClr val="accent2">
                              <a:lumMod val="10000"/>
                            </a:schemeClr>
                          </a:solidFill>
                          <a:latin typeface="UTM Swiss Condensed" panose="02000500000000000000" pitchFamily="2" charset="0"/>
                        </a:rPr>
                        <a:t>Thực hiện Video thuyết trình</a:t>
                      </a:r>
                    </a:p>
                  </a:txBody>
                  <a:tcPr marL="65116" marR="65116" marT="0" marB="0"/>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 </a:t>
                      </a:r>
                    </a:p>
                  </a:txBody>
                  <a:tcPr marL="65116" marR="65116" marT="0" marB="0" anchor="ctr"/>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 </a:t>
                      </a:r>
                    </a:p>
                  </a:txBody>
                  <a:tcPr marL="65116" marR="65116" marT="0" marB="0" anchor="ctr"/>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x</a:t>
                      </a:r>
                    </a:p>
                  </a:txBody>
                  <a:tcPr marL="65116" marR="65116" marT="0" marB="0" anchor="ctr"/>
                </a:tc>
                <a:extLst>
                  <a:ext uri="{0D108BD9-81ED-4DB2-BD59-A6C34878D82A}">
                    <a16:rowId xmlns:a16="http://schemas.microsoft.com/office/drawing/2014/main" val="1995975755"/>
                  </a:ext>
                </a:extLst>
              </a:tr>
              <a:tr h="248345">
                <a:tc>
                  <a:txBody>
                    <a:bodyPr/>
                    <a:lstStyle/>
                    <a:p>
                      <a:pPr indent="0" algn="just">
                        <a:lnSpc>
                          <a:spcPct val="150000"/>
                        </a:lnSpc>
                      </a:pPr>
                      <a:r>
                        <a:rPr lang="en-US" sz="1500">
                          <a:solidFill>
                            <a:schemeClr val="accent2">
                              <a:lumMod val="10000"/>
                            </a:schemeClr>
                          </a:solidFill>
                          <a:latin typeface="UTM Swiss Condensed" panose="02000500000000000000" pitchFamily="2" charset="0"/>
                        </a:rPr>
                        <a:t>Bổ sung một số ý trong báo cáo bản Word</a:t>
                      </a:r>
                    </a:p>
                  </a:txBody>
                  <a:tcPr marL="65116" marR="65116" marT="0" marB="0"/>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 </a:t>
                      </a:r>
                    </a:p>
                  </a:txBody>
                  <a:tcPr marL="65116" marR="65116" marT="0" marB="0" anchor="ctr"/>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 </a:t>
                      </a:r>
                    </a:p>
                  </a:txBody>
                  <a:tcPr marL="65116" marR="65116" marT="0" marB="0" anchor="ctr"/>
                </a:tc>
                <a:tc>
                  <a:txBody>
                    <a:bodyPr/>
                    <a:lstStyle/>
                    <a:p>
                      <a:pPr indent="0" algn="ctr">
                        <a:lnSpc>
                          <a:spcPct val="150000"/>
                        </a:lnSpc>
                      </a:pPr>
                      <a:r>
                        <a:rPr lang="en-US" sz="1500">
                          <a:solidFill>
                            <a:schemeClr val="accent2">
                              <a:lumMod val="10000"/>
                            </a:schemeClr>
                          </a:solidFill>
                          <a:latin typeface="UTM Swiss Condensed" panose="02000500000000000000" pitchFamily="2" charset="0"/>
                        </a:rPr>
                        <a:t>x</a:t>
                      </a:r>
                    </a:p>
                  </a:txBody>
                  <a:tcPr marL="65116" marR="65116" marT="0" marB="0" anchor="ctr"/>
                </a:tc>
                <a:extLst>
                  <a:ext uri="{0D108BD9-81ED-4DB2-BD59-A6C34878D82A}">
                    <a16:rowId xmlns:a16="http://schemas.microsoft.com/office/drawing/2014/main" val="144583713"/>
                  </a:ext>
                </a:extLst>
              </a:tr>
            </a:tbl>
          </a:graphicData>
        </a:graphic>
      </p:graphicFrame>
    </p:spTree>
    <p:extLst>
      <p:ext uri="{BB962C8B-B14F-4D97-AF65-F5344CB8AC3E}">
        <p14:creationId xmlns:p14="http://schemas.microsoft.com/office/powerpoint/2010/main" val="19364415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14669</TotalTime>
  <Words>865</Words>
  <Application>Microsoft Office PowerPoint</Application>
  <PresentationFormat>On-screen Show (16:9)</PresentationFormat>
  <Paragraphs>164</Paragraphs>
  <Slides>44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Fjalla One</vt:lpstr>
      <vt:lpstr>UTM American Sans</vt:lpstr>
      <vt:lpstr>Barlow Semi Condensed Medium</vt:lpstr>
      <vt:lpstr>Arial</vt:lpstr>
      <vt:lpstr>UTM Swiss Condensed</vt:lpstr>
      <vt:lpstr>Wingdings</vt:lpstr>
      <vt:lpstr>Barlow Semi Condensed</vt:lpstr>
      <vt:lpstr>Roboto Condensed Light</vt:lpstr>
      <vt:lpstr>Technology Consulting by Slidesgo</vt:lpstr>
      <vt:lpstr>BÁO CÁO ĐỒ ÁN</vt:lpstr>
      <vt:lpstr>DANH SÁCH CÁC THÀNH VIÊN</vt:lpstr>
      <vt:lpstr>BẢNG PHÂN CÔNG NHIỆM VỤ</vt:lpstr>
      <vt:lpstr>MÔ TẢ BÀI TOÁN</vt:lpstr>
      <vt:lpstr>KHẢO SÁT HIỆN TRẠNG</vt:lpstr>
      <vt:lpstr>XÁC ĐỊNH THÔNG TIN CƠ BẢN CHO NGHIỆP VỤ CỦA BÀI TOÁN</vt:lpstr>
      <vt:lpstr>XÁC ĐỊNH THÔNG TIN CƠ BẢN CHO NGHIỆP VỤ CỦA BÀI TOÁN</vt:lpstr>
      <vt:lpstr>PowerPoint Presentation</vt:lpstr>
      <vt:lpstr>PowerPoint Presentation</vt:lpstr>
      <vt:lpstr>XÁC ĐỊNH CÁC ACTOR</vt:lpstr>
      <vt:lpstr>SƠ ĐỒ USE CASE CỦA ACTOR KHÁCH HÀNG TIỀM NĂNG</vt:lpstr>
      <vt:lpstr>SƠ ĐỒ USE CASE CỦA ACTOR KHÁCH HÀNG</vt:lpstr>
      <vt:lpstr>SƠ ĐỒ USE CASE CỦA ACTOR NGƯỜI BÁN HÀNG</vt:lpstr>
      <vt:lpstr>SƠ ĐỒ USE CASE TỔNG QUÁT</vt:lpstr>
      <vt:lpstr>MÔ HÌNH THỰC THỂ QUAN HỆ</vt:lpstr>
      <vt:lpstr>MÔ HÌNH CDM</vt:lpstr>
      <vt:lpstr>MÔ HÌNH PDM</vt:lpstr>
      <vt:lpstr>ĐĂNG NHẬP ADMIN</vt:lpstr>
      <vt:lpstr>TRANG CHỦ (TRANG THỐNG KÊ)</vt:lpstr>
      <vt:lpstr>TRANG QUẢN LÝ NGƯỜI DÙNG</vt:lpstr>
      <vt:lpstr>TRANG QUẢN LÝ BÌNH LUẬN</vt:lpstr>
      <vt:lpstr>TRANG QUẢN LÝ SẢN PHẨM</vt:lpstr>
      <vt:lpstr>THÊM SẢN PHẨM</vt:lpstr>
      <vt:lpstr>ĐĂNG XUẤT KHỎI TRANG ADMIN</vt:lpstr>
      <vt:lpstr>TRANG CHỦ NGƯỜI DÙNG</vt:lpstr>
      <vt:lpstr>ĐĂNG NHẬP NGƯỜI DÙNG</vt:lpstr>
      <vt:lpstr>GIAO DIỆN DANH MỤC SẢN PHẨM</vt:lpstr>
      <vt:lpstr>THÊM VÀO GIỎ HÀNG</vt:lpstr>
      <vt:lpstr>THÊM VÀO GIỎ HÀNG</vt:lpstr>
      <vt:lpstr>FOOTER</vt:lpstr>
      <vt:lpstr>TRANG CHI TIẾT SẢN PHẨM</vt:lpstr>
      <vt:lpstr>MÔ TẢ SẢN PHẨM</vt:lpstr>
      <vt:lpstr>BÌNH LUẬN</vt:lpstr>
      <vt:lpstr>GIỎ HÀNG</vt:lpstr>
      <vt:lpstr>TRANG THANH TOÁN HOÁ ĐƠN</vt:lpstr>
      <vt:lpstr>TRANG THANH TOÁN HOÁ ĐƠN</vt:lpstr>
      <vt:lpstr>TRANG THANH TOÁN HOÁ ĐƠN</vt:lpstr>
      <vt:lpstr>TRANG THANH TOÁN HOÁ ĐƠN</vt:lpstr>
      <vt:lpstr>TRANG THANH TOÁN HOÁ ĐƠN</vt:lpstr>
      <vt:lpstr>SƠ ĐỒ HOẠT ĐỘNG CỦA GIAO DIỆN ĐĂNG NHẬP</vt:lpstr>
      <vt:lpstr>SƠ ĐỒ HOẠT ĐỘNG CỦA GIAO DIỆN THÊM VÀO GIỎ HÀNG</vt:lpstr>
      <vt:lpstr>KẾT LUẬN</vt:lpstr>
      <vt:lpstr>LINK GITHUB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Consulting</dc:title>
  <cp:lastModifiedBy>PHUOC CONG NGUYEN</cp:lastModifiedBy>
  <cp:revision>2</cp:revision>
  <dcterms:modified xsi:type="dcterms:W3CDTF">2022-08-19T14:49:10Z</dcterms:modified>
</cp:coreProperties>
</file>